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713" autoAdjust="0"/>
  </p:normalViewPr>
  <p:slideViewPr>
    <p:cSldViewPr>
      <p:cViewPr varScale="1">
        <p:scale>
          <a:sx n="60" d="100"/>
          <a:sy n="60" d="100"/>
        </p:scale>
        <p:origin x="83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99456" y="1122363"/>
            <a:ext cx="9468544" cy="2387600"/>
          </a:xfrm>
        </p:spPr>
        <p:txBody>
          <a:bodyPr anchor="b" anchorCtr="0"/>
          <a:lstStyle>
            <a:lvl1pPr algn="ctr">
              <a:defRPr sz="3375" b="1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99456" y="3602038"/>
            <a:ext cx="94685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C4263"/>
                </a:solidFill>
                <a:latin typeface="Century Gothic" panose="020B0502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 dirty="0"/>
              <a:t>Untertitel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99456" y="6356354"/>
            <a:ext cx="238194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750">
                <a:latin typeface="+mn-lt"/>
              </a:defRPr>
            </a:lvl1pPr>
          </a:lstStyle>
          <a:p>
            <a:fld id="{6537FEA4-F83A-4179-BBDF-BB55DE396F78}" type="datetimeFigureOut">
              <a:rPr lang="de-DE" smtClean="0"/>
              <a:pPr/>
              <a:t>27.01.2022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093912" cy="365125"/>
          </a:xfrm>
        </p:spPr>
        <p:txBody>
          <a:bodyPr/>
          <a:lstStyle>
            <a:lvl1pPr>
              <a:defRPr sz="750">
                <a:latin typeface="+mn-lt"/>
              </a:defRPr>
            </a:lvl1pPr>
          </a:lstStyle>
          <a:p>
            <a:fld id="{7BC3B62B-2247-4435-90EB-9C4C8611855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6924DED-D754-4B5E-9A87-B12C2EEED4A5}"/>
              </a:ext>
            </a:extLst>
          </p:cNvPr>
          <p:cNvCxnSpPr>
            <a:cxnSpLocks/>
          </p:cNvCxnSpPr>
          <p:nvPr/>
        </p:nvCxnSpPr>
        <p:spPr>
          <a:xfrm>
            <a:off x="1199456" y="3501008"/>
            <a:ext cx="9468544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4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7436" y="980729"/>
            <a:ext cx="10346365" cy="565974"/>
          </a:xfrm>
        </p:spPr>
        <p:txBody>
          <a:bodyPr>
            <a:noAutofit/>
          </a:bodyPr>
          <a:lstStyle>
            <a:lvl1pPr>
              <a:defRPr sz="2100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07436" y="1825625"/>
            <a:ext cx="10346365" cy="4351338"/>
          </a:xfrm>
        </p:spPr>
        <p:txBody>
          <a:bodyPr/>
          <a:lstStyle>
            <a:lvl1pPr>
              <a:defRPr>
                <a:solidFill>
                  <a:srgbClr val="0C4263"/>
                </a:solidFill>
              </a:defRPr>
            </a:lvl1pPr>
            <a:lvl2pPr>
              <a:defRPr>
                <a:solidFill>
                  <a:srgbClr val="0C4263"/>
                </a:solidFill>
              </a:defRPr>
            </a:lvl2pPr>
            <a:lvl3pPr>
              <a:defRPr>
                <a:solidFill>
                  <a:srgbClr val="0C4263"/>
                </a:solidFill>
              </a:defRPr>
            </a:lvl3pPr>
            <a:lvl4pPr>
              <a:defRPr>
                <a:solidFill>
                  <a:srgbClr val="0C4263"/>
                </a:solidFill>
              </a:defRPr>
            </a:lvl4pPr>
            <a:lvl5pPr>
              <a:defRPr>
                <a:solidFill>
                  <a:srgbClr val="0C4263"/>
                </a:solidFill>
              </a:defRPr>
            </a:lvl5pPr>
          </a:lstStyle>
          <a:p>
            <a:pPr lvl="0"/>
            <a:r>
              <a:rPr lang="de-DE" dirty="0"/>
              <a:t>Textmasterformt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7435" y="6381330"/>
            <a:ext cx="2573965" cy="329125"/>
          </a:xfrm>
          <a:prstGeom prst="rect">
            <a:avLst/>
          </a:prstGeom>
        </p:spPr>
        <p:txBody>
          <a:bodyPr anchor="ctr" anchorCtr="0"/>
          <a:lstStyle>
            <a:lvl1pPr>
              <a:defRPr sz="788"/>
            </a:lvl1pPr>
          </a:lstStyle>
          <a:p>
            <a:fld id="{6537FEA4-F83A-4179-BBDF-BB55DE396F78}" type="datetimeFigureOut">
              <a:rPr lang="de-DE" smtClean="0"/>
              <a:pPr/>
              <a:t>27.01.2022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50">
                <a:latin typeface="+mn-lt"/>
              </a:defRPr>
            </a:lvl1pPr>
          </a:lstStyle>
          <a:p>
            <a:fld id="{7BC3B62B-2247-4435-90EB-9C4C8611855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3AB7344-5586-4A44-8CCE-B9A70724292A}"/>
              </a:ext>
            </a:extLst>
          </p:cNvPr>
          <p:cNvCxnSpPr>
            <a:cxnSpLocks/>
          </p:cNvCxnSpPr>
          <p:nvPr/>
        </p:nvCxnSpPr>
        <p:spPr>
          <a:xfrm>
            <a:off x="1007434" y="1556792"/>
            <a:ext cx="10346367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20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5000"/>
            <a:lum/>
          </a:blip>
          <a:srcRect/>
          <a:stretch>
            <a:fillRect l="23000" r="-7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1425" y="942160"/>
            <a:ext cx="10442376" cy="686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5" y="1825625"/>
            <a:ext cx="104423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C3B62B-2247-4435-90EB-9C4C8611855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D87DF2-7891-450A-A208-7B43EED0EEB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9" y="29994"/>
            <a:ext cx="4182776" cy="912167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9569013-CE10-4ADD-9070-2458102F1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426" y="6356354"/>
            <a:ext cx="2669975" cy="365125"/>
          </a:xfrm>
          <a:prstGeom prst="rect">
            <a:avLst/>
          </a:prstGeom>
        </p:spPr>
        <p:txBody>
          <a:bodyPr anchor="ctr" anchorCtr="0"/>
          <a:lstStyle>
            <a:lvl1pPr>
              <a:defRPr sz="750">
                <a:latin typeface="+mn-lt"/>
              </a:defRPr>
            </a:lvl1pPr>
          </a:lstStyle>
          <a:p>
            <a:fld id="{6537FEA4-F83A-4179-BBDF-BB55DE396F78}" type="datetimeFigureOut">
              <a:rPr lang="de-DE" smtClean="0"/>
              <a:pPr/>
              <a:t>27.01.2022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1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2698C-8C87-4372-A757-50EB7FA00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Chemie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F48D5E-524D-4258-8D62-0779C99961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Am HCG Beilstein</a:t>
            </a:r>
          </a:p>
        </p:txBody>
      </p:sp>
    </p:spTree>
    <p:extLst>
      <p:ext uri="{BB962C8B-B14F-4D97-AF65-F5344CB8AC3E}">
        <p14:creationId xmlns:p14="http://schemas.microsoft.com/office/powerpoint/2010/main" val="163058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86856" y="730897"/>
            <a:ext cx="64190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dirty="0">
                <a:solidFill>
                  <a:schemeClr val="tx1"/>
                </a:solidFill>
              </a:rPr>
              <a:t>Chemie: Was ist Chemie?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Wir sind überall in unserem Leben von der Chemie umgeben: </a:t>
            </a:r>
            <a:br>
              <a:rPr lang="de-DE" sz="2400" dirty="0"/>
            </a:br>
            <a:r>
              <a:rPr lang="de-DE" sz="2400" dirty="0"/>
              <a:t>Viele Gegenstände und Stoffe des Haushalts sind Produkte der Chemie. </a:t>
            </a:r>
            <a:br>
              <a:rPr lang="de-DE" sz="2400" dirty="0"/>
            </a:br>
            <a:endParaRPr lang="de-DE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718337B-EDFE-43A4-9DF8-04CE345F6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0" y="3068960"/>
            <a:ext cx="4502945" cy="30008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1B45DC3-1D68-4F70-8823-29DA3270A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56" y="3068958"/>
            <a:ext cx="4502945" cy="30008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07B2EAE-DA49-4A50-B025-48D9E8C19E77}"/>
              </a:ext>
            </a:extLst>
          </p:cNvPr>
          <p:cNvSpPr txBox="1"/>
          <p:nvPr/>
        </p:nvSpPr>
        <p:spPr>
          <a:xfrm>
            <a:off x="7489229" y="1553446"/>
            <a:ext cx="185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63439" y="681037"/>
            <a:ext cx="6419056" cy="1143000"/>
          </a:xfrm>
        </p:spPr>
        <p:txBody>
          <a:bodyPr>
            <a:normAutofit/>
          </a:bodyPr>
          <a:lstStyle/>
          <a:p>
            <a:pPr algn="l"/>
            <a:r>
              <a:rPr lang="de-DE" sz="4000" dirty="0">
                <a:solidFill>
                  <a:schemeClr val="tx1"/>
                </a:solidFill>
              </a:rPr>
              <a:t>Chemie: Der Unterricht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1007437" y="1825625"/>
            <a:ext cx="55926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Das Fach Chemie hast Du am HCG </a:t>
            </a:r>
            <a:br>
              <a:rPr lang="de-DE" sz="2400" dirty="0"/>
            </a:br>
            <a:r>
              <a:rPr lang="de-DE" sz="2400" dirty="0"/>
              <a:t>ab der 9. Klasse.</a:t>
            </a:r>
            <a:br>
              <a:rPr lang="de-DE" sz="2400" dirty="0"/>
            </a:br>
            <a:endParaRPr lang="de-DE" sz="2400" dirty="0"/>
          </a:p>
          <a:p>
            <a:pPr marL="0" indent="0">
              <a:buNone/>
              <a:tabLst>
                <a:tab pos="1795463" algn="l"/>
              </a:tabLst>
            </a:pPr>
            <a:r>
              <a:rPr lang="de-DE" sz="2400" dirty="0"/>
              <a:t>In diesem Fach erforschen wir den </a:t>
            </a:r>
            <a:br>
              <a:rPr lang="de-DE" sz="2400" dirty="0"/>
            </a:br>
            <a:r>
              <a:rPr lang="de-DE" sz="2400" dirty="0"/>
              <a:t>Aufbau und die Eigenschaften von </a:t>
            </a:r>
            <a:br>
              <a:rPr lang="de-DE" sz="2400" dirty="0"/>
            </a:br>
            <a:r>
              <a:rPr lang="de-DE" sz="2400" dirty="0"/>
              <a:t>Stoffen sowie chemische Reaktionen. </a:t>
            </a:r>
            <a:br>
              <a:rPr lang="de-DE" sz="2400" dirty="0"/>
            </a:br>
            <a:endParaRPr lang="de-DE" sz="2400" dirty="0"/>
          </a:p>
          <a:p>
            <a:pPr marL="0" indent="0">
              <a:buNone/>
              <a:tabLst>
                <a:tab pos="1795463" algn="l"/>
              </a:tabLst>
            </a:pPr>
            <a:r>
              <a:rPr lang="de-DE" sz="2400" dirty="0"/>
              <a:t>Dabei darf natürlich auch eigenständig experimentiert werden.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E2ED22-487F-4723-BDA2-B52C60386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50" y="1825980"/>
            <a:ext cx="2553148" cy="255314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0FBC19D-DAE7-40A6-AC9B-6930DB722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653" y="3637783"/>
            <a:ext cx="2553148" cy="25531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1424" y="692696"/>
            <a:ext cx="6419056" cy="1143000"/>
          </a:xfrm>
        </p:spPr>
        <p:txBody>
          <a:bodyPr>
            <a:normAutofit/>
          </a:bodyPr>
          <a:lstStyle/>
          <a:p>
            <a:pPr algn="l"/>
            <a:r>
              <a:rPr lang="de-DE" sz="4000" dirty="0">
                <a:solidFill>
                  <a:schemeClr val="tx1"/>
                </a:solidFill>
              </a:rPr>
              <a:t>Chemie: Unsere Räume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3B787E7-B291-4E99-9A7A-F5AEA329C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835696"/>
            <a:ext cx="4908713" cy="3681535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BEAED72-09A5-4319-B385-05D761A40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818786"/>
            <a:ext cx="4931260" cy="36984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8003" y="688092"/>
            <a:ext cx="6419056" cy="1143000"/>
          </a:xfrm>
        </p:spPr>
        <p:txBody>
          <a:bodyPr>
            <a:normAutofit/>
          </a:bodyPr>
          <a:lstStyle/>
          <a:p>
            <a:pPr algn="l"/>
            <a:r>
              <a:rPr lang="de-DE" sz="4000" dirty="0">
                <a:solidFill>
                  <a:schemeClr val="tx1"/>
                </a:solidFill>
              </a:rPr>
              <a:t>Chemie: Wettbewerbe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Wenn Du Spaß am Experimentieren und Recherchieren hast, kannst Du an einem der vielen Chemie-Wettbewerbe teilnehmen.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Beispiele für Wettbewerbe:</a:t>
            </a:r>
            <a:br>
              <a:rPr lang="de-DE" sz="2400" dirty="0"/>
            </a:br>
            <a:endParaRPr lang="de-DE" sz="2400" dirty="0"/>
          </a:p>
          <a:p>
            <a:pPr marL="542925" indent="-277813"/>
            <a:r>
              <a:rPr lang="de-DE" sz="2400" dirty="0"/>
              <a:t>Chemie im Alltag</a:t>
            </a:r>
          </a:p>
          <a:p>
            <a:pPr marL="542925" indent="-277813"/>
            <a:r>
              <a:rPr lang="de-DE" sz="2400" dirty="0"/>
              <a:t>Jugend forscht</a:t>
            </a:r>
          </a:p>
          <a:p>
            <a:pPr marL="542925" indent="-277813"/>
            <a:r>
              <a:rPr lang="de-DE" sz="2400" dirty="0"/>
              <a:t>Internationale Chemie-Olympiade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DD72EFF-35FF-48A7-93A6-21A4DB049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2482228"/>
            <a:ext cx="3343057" cy="30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1243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HCG">
  <a:themeElements>
    <a:clrScheme name="HCGFarben">
      <a:dk1>
        <a:srgbClr val="0B2F46"/>
      </a:dk1>
      <a:lt1>
        <a:sysClr val="window" lastClr="FFFFFF"/>
      </a:lt1>
      <a:dk2>
        <a:srgbClr val="074263"/>
      </a:dk2>
      <a:lt2>
        <a:srgbClr val="FFFFFF"/>
      </a:lt2>
      <a:accent1>
        <a:srgbClr val="0B2F46"/>
      </a:accent1>
      <a:accent2>
        <a:srgbClr val="074263"/>
      </a:accent2>
      <a:accent3>
        <a:srgbClr val="4A7F9E"/>
      </a:accent3>
      <a:accent4>
        <a:srgbClr val="E5A623"/>
      </a:accent4>
      <a:accent5>
        <a:srgbClr val="F37148"/>
      </a:accent5>
      <a:accent6>
        <a:srgbClr val="BF3E26"/>
      </a:accent6>
      <a:hlink>
        <a:srgbClr val="4A7F9E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 HCG" id="{E84792C4-02EF-4E62-8549-20AF08576AA7}" vid="{E014207D-86C8-4BE4-9872-91913D6AA5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HCG</Template>
  <TotalTime>0</TotalTime>
  <Words>117</Words>
  <Application>Microsoft Office PowerPoint</Application>
  <PresentationFormat>Breitbild</PresentationFormat>
  <Paragraphs>16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Design HCG</vt:lpstr>
      <vt:lpstr>Chemie</vt:lpstr>
      <vt:lpstr>Chemie: Was ist Chemie?</vt:lpstr>
      <vt:lpstr>Chemie: Der Unterricht</vt:lpstr>
      <vt:lpstr>Chemie: Unsere Räume</vt:lpstr>
      <vt:lpstr>Chemie: Wettbewerbe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Mathematik</dc:title>
  <dc:creator>Christina</dc:creator>
  <cp:lastModifiedBy>RIT</cp:lastModifiedBy>
  <cp:revision>18</cp:revision>
  <dcterms:created xsi:type="dcterms:W3CDTF">2020-12-19T13:48:09Z</dcterms:created>
  <dcterms:modified xsi:type="dcterms:W3CDTF">2022-01-27T09:54:45Z</dcterms:modified>
</cp:coreProperties>
</file>