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ie" initials="c" lastIdx="1" clrIdx="0">
    <p:extLst>
      <p:ext uri="{19B8F6BF-5375-455C-9EA6-DF929625EA0E}">
        <p15:presenceInfo xmlns:p15="http://schemas.microsoft.com/office/powerpoint/2012/main" userId="charl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199456" y="1122363"/>
            <a:ext cx="9468544" cy="2387600"/>
          </a:xfrm>
        </p:spPr>
        <p:txBody>
          <a:bodyPr anchor="b" anchorCtr="0"/>
          <a:lstStyle>
            <a:lvl1pPr algn="ctr">
              <a:defRPr sz="4500" b="1">
                <a:solidFill>
                  <a:srgbClr val="0A2F4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de-DE" dirty="0"/>
              <a:t>Titel hinzufügen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602038"/>
            <a:ext cx="94685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0C4263"/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 hinzufügen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199456" y="6356352"/>
            <a:ext cx="2381944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00">
                <a:latin typeface="+mn-lt"/>
              </a:defRPr>
            </a:lvl1pPr>
          </a:lstStyle>
          <a:p>
            <a:fld id="{9B763C80-8BAD-480E-85E7-8AB670F72227}" type="datetimeFigureOut">
              <a:rPr lang="de-DE" smtClean="0"/>
              <a:t>01.02.2022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093912" cy="365125"/>
          </a:xfr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D52C0CB6-378E-4AE1-A04F-5659C925E74F}" type="slidenum">
              <a:rPr lang="de-DE" smtClean="0"/>
              <a:t>‹Nr.›</a:t>
            </a:fld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6924DED-D754-4B5E-9A87-B12C2EEED4A5}"/>
              </a:ext>
            </a:extLst>
          </p:cNvPr>
          <p:cNvCxnSpPr>
            <a:cxnSpLocks/>
          </p:cNvCxnSpPr>
          <p:nvPr/>
        </p:nvCxnSpPr>
        <p:spPr>
          <a:xfrm>
            <a:off x="1199456" y="3501008"/>
            <a:ext cx="9468544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64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7435" y="980729"/>
            <a:ext cx="10346365" cy="565974"/>
          </a:xfrm>
        </p:spPr>
        <p:txBody>
          <a:bodyPr>
            <a:noAutofit/>
          </a:bodyPr>
          <a:lstStyle>
            <a:lvl1pPr>
              <a:defRPr sz="2800">
                <a:solidFill>
                  <a:srgbClr val="0A2F4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007435" y="1825625"/>
            <a:ext cx="10346365" cy="4351338"/>
          </a:xfrm>
        </p:spPr>
        <p:txBody>
          <a:bodyPr/>
          <a:lstStyle>
            <a:lvl1pPr>
              <a:defRPr>
                <a:solidFill>
                  <a:srgbClr val="0C4263"/>
                </a:solidFill>
              </a:defRPr>
            </a:lvl1pPr>
            <a:lvl2pPr>
              <a:defRPr>
                <a:solidFill>
                  <a:srgbClr val="0C4263"/>
                </a:solidFill>
              </a:defRPr>
            </a:lvl2pPr>
            <a:lvl3pPr>
              <a:defRPr>
                <a:solidFill>
                  <a:srgbClr val="0C4263"/>
                </a:solidFill>
              </a:defRPr>
            </a:lvl3pPr>
            <a:lvl4pPr>
              <a:defRPr>
                <a:solidFill>
                  <a:srgbClr val="0C4263"/>
                </a:solidFill>
              </a:defRPr>
            </a:lvl4pPr>
            <a:lvl5pPr>
              <a:defRPr>
                <a:solidFill>
                  <a:srgbClr val="0C4263"/>
                </a:solidFill>
              </a:defRPr>
            </a:lvl5pPr>
          </a:lstStyle>
          <a:p>
            <a:pPr lvl="0"/>
            <a:r>
              <a:rPr lang="de-DE" dirty="0"/>
              <a:t>Textmasterformt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07434" y="6381328"/>
            <a:ext cx="2573965" cy="329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fld id="{9B763C80-8BAD-480E-85E7-8AB670F72227}" type="datetimeFigureOut">
              <a:rPr lang="de-DE" smtClean="0"/>
              <a:t>01.02.2022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D52C0CB6-378E-4AE1-A04F-5659C925E74F}" type="slidenum">
              <a:rPr lang="de-DE" smtClean="0"/>
              <a:t>‹Nr.›</a:t>
            </a:fld>
            <a:endParaRPr lang="de-DE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3AB7344-5586-4A44-8CCE-B9A70724292A}"/>
              </a:ext>
            </a:extLst>
          </p:cNvPr>
          <p:cNvCxnSpPr>
            <a:cxnSpLocks/>
          </p:cNvCxnSpPr>
          <p:nvPr/>
        </p:nvCxnSpPr>
        <p:spPr>
          <a:xfrm>
            <a:off x="1007434" y="1556792"/>
            <a:ext cx="10346366" cy="0"/>
          </a:xfrm>
          <a:prstGeom prst="line">
            <a:avLst/>
          </a:prstGeom>
          <a:ln w="5715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51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 l="23000" r="-7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11425" y="942158"/>
            <a:ext cx="10442376" cy="686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1425" y="1825625"/>
            <a:ext cx="10442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D52C0CB6-378E-4AE1-A04F-5659C925E74F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3D87DF2-7891-450A-A208-7B43EED0EEB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29" y="29992"/>
            <a:ext cx="4182776" cy="912167"/>
          </a:xfrm>
          <a:prstGeom prst="rect">
            <a:avLst/>
          </a:prstGeom>
        </p:spPr>
      </p:pic>
      <p:sp>
        <p:nvSpPr>
          <p:cNvPr id="7" name="Datumsplatzhalter 3">
            <a:extLst>
              <a:ext uri="{FF2B5EF4-FFF2-40B4-BE49-F238E27FC236}">
                <a16:creationId xmlns:a16="http://schemas.microsoft.com/office/drawing/2014/main" id="{79569013-CE10-4ADD-9070-2458102F1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1424" y="6356352"/>
            <a:ext cx="2669975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00">
                <a:latin typeface="+mn-lt"/>
              </a:defRPr>
            </a:lvl1pPr>
          </a:lstStyle>
          <a:p>
            <a:fld id="{9B763C80-8BAD-480E-85E7-8AB670F72227}" type="datetimeFigureOut">
              <a:rPr lang="de-DE" smtClean="0"/>
              <a:t>01.02.2022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6063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87C7D0-C199-4D26-BA14-1D5ABB06A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9469" y="508519"/>
            <a:ext cx="8848531" cy="2920481"/>
          </a:xfrm>
        </p:spPr>
        <p:txBody>
          <a:bodyPr>
            <a:normAutofit/>
          </a:bodyPr>
          <a:lstStyle/>
          <a:p>
            <a:r>
              <a:rPr lang="de-DE" sz="4000" dirty="0"/>
              <a:t>Komm sing mit uns!</a:t>
            </a:r>
            <a:br>
              <a:rPr lang="de-DE" sz="4000" dirty="0"/>
            </a:br>
            <a:r>
              <a:rPr lang="de-DE" sz="8800" dirty="0"/>
              <a:t>Musik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Gesangsklasse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76AE3F82-0855-4D54-BC40-C47403286B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Singen befreit Geist und Seele </a:t>
            </a:r>
          </a:p>
          <a:p>
            <a:r>
              <a:rPr lang="de-DE" sz="1800" dirty="0"/>
              <a:t>&amp;</a:t>
            </a:r>
            <a:r>
              <a:rPr lang="de-DE" dirty="0"/>
              <a:t> unterstützt das Wohlempfinden</a:t>
            </a:r>
          </a:p>
          <a:p>
            <a:r>
              <a:rPr lang="de-DE" dirty="0"/>
              <a:t>und die Gesundheit des Menschen.</a:t>
            </a:r>
          </a:p>
        </p:txBody>
      </p:sp>
    </p:spTree>
    <p:extLst>
      <p:ext uri="{BB962C8B-B14F-4D97-AF65-F5344CB8AC3E}">
        <p14:creationId xmlns:p14="http://schemas.microsoft.com/office/powerpoint/2010/main" val="2818823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47A6A-6E7F-44C2-86E5-D78F6B4E9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Inhalte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DFA6D8E-00B4-4CCB-A408-D9E158A78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435" y="1728807"/>
            <a:ext cx="10515600" cy="4742446"/>
          </a:xfrm>
        </p:spPr>
        <p:txBody>
          <a:bodyPr>
            <a:normAutofit/>
          </a:bodyPr>
          <a:lstStyle/>
          <a:p>
            <a:r>
              <a:rPr lang="de-DE" sz="2400" dirty="0"/>
              <a:t>Stimmbildung (in Kleingruppen)</a:t>
            </a:r>
          </a:p>
          <a:p>
            <a:r>
              <a:rPr lang="de-DE" sz="2400" dirty="0"/>
              <a:t>Bewusstes Atmen</a:t>
            </a:r>
          </a:p>
          <a:p>
            <a:r>
              <a:rPr lang="de-DE" sz="2400" dirty="0"/>
              <a:t>Anleitung zum mehrstimmigen Singen</a:t>
            </a:r>
          </a:p>
          <a:p>
            <a:r>
              <a:rPr lang="de-DE" sz="2400" dirty="0"/>
              <a:t>Blattsingen</a:t>
            </a:r>
          </a:p>
          <a:p>
            <a:r>
              <a:rPr lang="de-DE" sz="2400" dirty="0"/>
              <a:t>Gemeinschaftliches Singen im Chor</a:t>
            </a:r>
          </a:p>
          <a:p>
            <a:r>
              <a:rPr lang="de-DE" sz="2400" dirty="0"/>
              <a:t>Körperhaltung</a:t>
            </a:r>
          </a:p>
          <a:p>
            <a:r>
              <a:rPr lang="de-DE" sz="2400" dirty="0"/>
              <a:t>Hörerfahrungen</a:t>
            </a:r>
          </a:p>
          <a:p>
            <a:r>
              <a:rPr lang="de-DE" sz="2400" dirty="0"/>
              <a:t>Aussprache</a:t>
            </a:r>
          </a:p>
          <a:p>
            <a:r>
              <a:rPr lang="de-DE" sz="2400" dirty="0"/>
              <a:t>Selbstbewusstsein</a:t>
            </a:r>
          </a:p>
          <a:p>
            <a:r>
              <a:rPr lang="de-DE" sz="2400" dirty="0"/>
              <a:t>Präsentationskompetenz</a:t>
            </a:r>
          </a:p>
          <a:p>
            <a:r>
              <a:rPr lang="de-DE" sz="2400" dirty="0"/>
              <a:t>Einfühlungsvermögen und Respekt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8310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129F6-4AD3-42AA-8983-E97FDA790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Musik im Fernunterricht: 6a mit Memories</a:t>
            </a:r>
          </a:p>
        </p:txBody>
      </p:sp>
      <p:pic>
        <p:nvPicPr>
          <p:cNvPr id="4" name="Memories">
            <a:hlinkClick r:id="" action="ppaction://media"/>
            <a:extLst>
              <a:ext uri="{FF2B5EF4-FFF2-40B4-BE49-F238E27FC236}">
                <a16:creationId xmlns:a16="http://schemas.microsoft.com/office/drawing/2014/main" id="{15014809-69B2-466C-A339-C204D6231C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0702" y="1750028"/>
            <a:ext cx="6510338" cy="4883150"/>
          </a:xfrm>
        </p:spPr>
      </p:pic>
    </p:spTree>
    <p:extLst>
      <p:ext uri="{BB962C8B-B14F-4D97-AF65-F5344CB8AC3E}">
        <p14:creationId xmlns:p14="http://schemas.microsoft.com/office/powerpoint/2010/main" val="34223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6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7F1C8-4F2E-4AF6-AC95-DDFFAE4055A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de-DE" dirty="0"/>
              <a:t>Organisation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EED0695-4F49-4993-A9D5-3AE465B19ECC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0" indent="0">
              <a:buNone/>
            </a:pPr>
            <a:r>
              <a:rPr lang="de-DE" sz="2800" b="1" dirty="0"/>
              <a:t>   3 Wochenstunden</a:t>
            </a:r>
          </a:p>
          <a:p>
            <a:pPr marL="0" indent="0">
              <a:buNone/>
            </a:pPr>
            <a:endParaRPr lang="de-DE" sz="2800" b="1" dirty="0"/>
          </a:p>
          <a:p>
            <a:pPr lvl="1"/>
            <a:r>
              <a:rPr lang="de-DE" sz="2400" dirty="0"/>
              <a:t>eine Stunde klassischer Musikunterricht</a:t>
            </a:r>
          </a:p>
          <a:p>
            <a:pPr lvl="1"/>
            <a:r>
              <a:rPr lang="de-DE" sz="2400" dirty="0"/>
              <a:t>eine Stunde Gesangsklasse</a:t>
            </a:r>
          </a:p>
          <a:p>
            <a:pPr lvl="1"/>
            <a:r>
              <a:rPr lang="de-DE" sz="2400" dirty="0"/>
              <a:t>eine verbindliche Stunde im Chor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8012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3745AC30-FA6D-4165-870E-37A0DCA06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981075"/>
            <a:ext cx="10345737" cy="565150"/>
          </a:xfrm>
        </p:spPr>
        <p:txBody>
          <a:bodyPr/>
          <a:lstStyle/>
          <a:p>
            <a:r>
              <a:rPr lang="de-DE" dirty="0"/>
              <a:t>Chorfreizeiten und Konzerte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D34469ED-5458-4818-B605-4FF47AD5A22C}"/>
              </a:ext>
            </a:extLst>
          </p:cNvPr>
          <p:cNvSpPr txBox="1">
            <a:spLocks/>
          </p:cNvSpPr>
          <p:nvPr/>
        </p:nvSpPr>
        <p:spPr>
          <a:xfrm>
            <a:off x="1008063" y="1983581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0C4263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C4263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0C4263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C4263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C4263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>
                <a:solidFill>
                  <a:schemeClr val="tx1"/>
                </a:solidFill>
              </a:rPr>
              <a:t>In Chorfreizeiten wird intensiv für anstehende Projekte geübt</a:t>
            </a: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55CCE592-DC57-4B0D-BAA7-63623FFCD250}"/>
              </a:ext>
            </a:extLst>
          </p:cNvPr>
          <p:cNvSpPr txBox="1">
            <a:spLocks/>
          </p:cNvSpPr>
          <p:nvPr/>
        </p:nvSpPr>
        <p:spPr>
          <a:xfrm>
            <a:off x="6172200" y="1959385"/>
            <a:ext cx="5181600" cy="4351338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de-DE" dirty="0"/>
              <a:t>In verschiedenen Aufführungen präsentiert sich die Gesangsklasse</a:t>
            </a:r>
          </a:p>
        </p:txBody>
      </p:sp>
      <p:pic>
        <p:nvPicPr>
          <p:cNvPr id="7" name="Grafik 6" descr="Ein Bild, das Baum, draußen, Himmel, Person enthält.&#10;&#10;Automatisch generierte Beschreibung">
            <a:extLst>
              <a:ext uri="{FF2B5EF4-FFF2-40B4-BE49-F238E27FC236}">
                <a16:creationId xmlns:a16="http://schemas.microsoft.com/office/drawing/2014/main" id="{F7DCDF84-BBBD-4DB0-9C99-B6A0B0AB6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4"/>
          <a:stretch/>
        </p:blipFill>
        <p:spPr>
          <a:xfrm>
            <a:off x="6096000" y="2842663"/>
            <a:ext cx="5257800" cy="3271837"/>
          </a:xfrm>
          <a:prstGeom prst="rect">
            <a:avLst/>
          </a:prstGeom>
        </p:spPr>
      </p:pic>
      <p:pic>
        <p:nvPicPr>
          <p:cNvPr id="8" name="Grafik 7" descr="Ein Bild, das Person, Gruppe, Menge enthält.&#10;&#10;Automatisch generierte Beschreibung">
            <a:extLst>
              <a:ext uri="{FF2B5EF4-FFF2-40B4-BE49-F238E27FC236}">
                <a16:creationId xmlns:a16="http://schemas.microsoft.com/office/drawing/2014/main" id="{6129890D-784C-46D4-8CD9-77A75B6EA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6"/>
          <a:stretch/>
        </p:blipFill>
        <p:spPr>
          <a:xfrm>
            <a:off x="931863" y="2842664"/>
            <a:ext cx="4987636" cy="32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396650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 HCG">
  <a:themeElements>
    <a:clrScheme name="HCGFarben">
      <a:dk1>
        <a:srgbClr val="0B2F46"/>
      </a:dk1>
      <a:lt1>
        <a:sysClr val="window" lastClr="FFFFFF"/>
      </a:lt1>
      <a:dk2>
        <a:srgbClr val="074263"/>
      </a:dk2>
      <a:lt2>
        <a:srgbClr val="FFFFFF"/>
      </a:lt2>
      <a:accent1>
        <a:srgbClr val="0B2F46"/>
      </a:accent1>
      <a:accent2>
        <a:srgbClr val="074263"/>
      </a:accent2>
      <a:accent3>
        <a:srgbClr val="4A7F9E"/>
      </a:accent3>
      <a:accent4>
        <a:srgbClr val="E5A623"/>
      </a:accent4>
      <a:accent5>
        <a:srgbClr val="F37148"/>
      </a:accent5>
      <a:accent6>
        <a:srgbClr val="BF3E26"/>
      </a:accent6>
      <a:hlink>
        <a:srgbClr val="4A7F9E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 HCG" id="{E84792C4-02EF-4E62-8549-20AF08576AA7}" vid="{E014207D-86C8-4BE4-9872-91913D6AA5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 HCG</Template>
  <TotalTime>0</TotalTime>
  <Words>91</Words>
  <Application>Microsoft Office PowerPoint</Application>
  <PresentationFormat>Breitbild</PresentationFormat>
  <Paragraphs>26</Paragraphs>
  <Slides>5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Century Gothic</vt:lpstr>
      <vt:lpstr>Design HCG</vt:lpstr>
      <vt:lpstr>Komm sing mit uns! Musik  Gesangsklasse</vt:lpstr>
      <vt:lpstr> Inhalte</vt:lpstr>
      <vt:lpstr>Musik im Fernunterricht: 6a mit Memories</vt:lpstr>
      <vt:lpstr>Organisation </vt:lpstr>
      <vt:lpstr>Chorfreizeiten und Konzerte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Musik           Gesangsklasse</dc:title>
  <dc:creator>charlie</dc:creator>
  <cp:lastModifiedBy>RIT</cp:lastModifiedBy>
  <cp:revision>23</cp:revision>
  <dcterms:created xsi:type="dcterms:W3CDTF">2021-02-15T19:04:49Z</dcterms:created>
  <dcterms:modified xsi:type="dcterms:W3CDTF">2022-02-01T22:10:31Z</dcterms:modified>
</cp:coreProperties>
</file>