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3" r:id="rId2"/>
    <p:sldId id="256" r:id="rId3"/>
    <p:sldId id="273" r:id="rId4"/>
    <p:sldId id="257" r:id="rId5"/>
    <p:sldId id="268" r:id="rId6"/>
    <p:sldId id="272" r:id="rId7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713" autoAdjust="0"/>
  </p:normalViewPr>
  <p:slideViewPr>
    <p:cSldViewPr>
      <p:cViewPr>
        <p:scale>
          <a:sx n="70" d="100"/>
          <a:sy n="70" d="100"/>
        </p:scale>
        <p:origin x="1162" y="31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C6A3A-5D57-4998-B684-46DDF9A4528E}" type="datetimeFigureOut">
              <a:rPr lang="de-DE" smtClean="0"/>
              <a:t>18.10.2023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6B6C5-0B86-4167-9F3F-7B67F6A9C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17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B6C5-0B86-4167-9F3F-7B67F6A9CB0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88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199456" y="1122363"/>
            <a:ext cx="9468544" cy="2387600"/>
          </a:xfrm>
        </p:spPr>
        <p:txBody>
          <a:bodyPr anchor="b" anchorCtr="0"/>
          <a:lstStyle>
            <a:lvl1pPr algn="ctr">
              <a:defRPr sz="3375" b="1">
                <a:solidFill>
                  <a:srgbClr val="0A2F4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99456" y="3602038"/>
            <a:ext cx="94685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C4263"/>
                </a:solidFill>
                <a:latin typeface="Century Gothic" panose="020B0502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 dirty="0"/>
              <a:t>Untertitel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199456" y="6356354"/>
            <a:ext cx="2381944" cy="365125"/>
          </a:xfrm>
          <a:prstGeom prst="rect">
            <a:avLst/>
          </a:prstGeom>
        </p:spPr>
        <p:txBody>
          <a:bodyPr anchor="ctr" anchorCtr="0"/>
          <a:lstStyle>
            <a:lvl1pPr>
              <a:defRPr sz="750">
                <a:latin typeface="+mn-lt"/>
              </a:defRPr>
            </a:lvl1pPr>
          </a:lstStyle>
          <a:p>
            <a:fld id="{6537FEA4-F83A-4179-BBDF-BB55DE396F78}" type="datetimeFigureOut">
              <a:rPr lang="de-DE" smtClean="0"/>
              <a:pPr/>
              <a:t>18.10.2023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750"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093912" cy="365125"/>
          </a:xfrm>
        </p:spPr>
        <p:txBody>
          <a:bodyPr/>
          <a:lstStyle>
            <a:lvl1pPr>
              <a:defRPr sz="750">
                <a:latin typeface="+mn-lt"/>
              </a:defRPr>
            </a:lvl1pPr>
          </a:lstStyle>
          <a:p>
            <a:fld id="{7BC3B62B-2247-4435-90EB-9C4C86118551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924DED-D754-4B5E-9A87-B12C2EEED4A5}"/>
              </a:ext>
            </a:extLst>
          </p:cNvPr>
          <p:cNvCxnSpPr>
            <a:cxnSpLocks/>
          </p:cNvCxnSpPr>
          <p:nvPr/>
        </p:nvCxnSpPr>
        <p:spPr>
          <a:xfrm>
            <a:off x="1199456" y="3501008"/>
            <a:ext cx="9468544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544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7436" y="980729"/>
            <a:ext cx="10346365" cy="565974"/>
          </a:xfrm>
        </p:spPr>
        <p:txBody>
          <a:bodyPr>
            <a:noAutofit/>
          </a:bodyPr>
          <a:lstStyle>
            <a:lvl1pPr>
              <a:defRPr sz="2100">
                <a:solidFill>
                  <a:srgbClr val="0A2F4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7436" y="1825625"/>
            <a:ext cx="10346365" cy="4351338"/>
          </a:xfrm>
        </p:spPr>
        <p:txBody>
          <a:bodyPr/>
          <a:lstStyle>
            <a:lvl1pPr>
              <a:defRPr>
                <a:solidFill>
                  <a:srgbClr val="0C4263"/>
                </a:solidFill>
              </a:defRPr>
            </a:lvl1pPr>
            <a:lvl2pPr>
              <a:defRPr>
                <a:solidFill>
                  <a:srgbClr val="0C4263"/>
                </a:solidFill>
              </a:defRPr>
            </a:lvl2pPr>
            <a:lvl3pPr>
              <a:defRPr>
                <a:solidFill>
                  <a:srgbClr val="0C4263"/>
                </a:solidFill>
              </a:defRPr>
            </a:lvl3pPr>
            <a:lvl4pPr>
              <a:defRPr>
                <a:solidFill>
                  <a:srgbClr val="0C4263"/>
                </a:solidFill>
              </a:defRPr>
            </a:lvl4pPr>
            <a:lvl5pPr>
              <a:defRPr>
                <a:solidFill>
                  <a:srgbClr val="0C4263"/>
                </a:solidFill>
              </a:defRPr>
            </a:lvl5pPr>
          </a:lstStyle>
          <a:p>
            <a:pPr lvl="0"/>
            <a:r>
              <a:rPr lang="de-DE" dirty="0"/>
              <a:t>Textmasterformt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07435" y="6381330"/>
            <a:ext cx="2573965" cy="329125"/>
          </a:xfrm>
          <a:prstGeom prst="rect">
            <a:avLst/>
          </a:prstGeom>
        </p:spPr>
        <p:txBody>
          <a:bodyPr anchor="ctr" anchorCtr="0"/>
          <a:lstStyle>
            <a:lvl1pPr>
              <a:defRPr sz="788"/>
            </a:lvl1pPr>
          </a:lstStyle>
          <a:p>
            <a:fld id="{6537FEA4-F83A-4179-BBDF-BB55DE396F78}" type="datetimeFigureOut">
              <a:rPr lang="de-DE" smtClean="0"/>
              <a:pPr/>
              <a:t>18.10.2023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750"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50">
                <a:latin typeface="+mn-lt"/>
              </a:defRPr>
            </a:lvl1pPr>
          </a:lstStyle>
          <a:p>
            <a:fld id="{7BC3B62B-2247-4435-90EB-9C4C86118551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3AB7344-5586-4A44-8CCE-B9A70724292A}"/>
              </a:ext>
            </a:extLst>
          </p:cNvPr>
          <p:cNvCxnSpPr>
            <a:cxnSpLocks/>
          </p:cNvCxnSpPr>
          <p:nvPr/>
        </p:nvCxnSpPr>
        <p:spPr>
          <a:xfrm>
            <a:off x="1007434" y="1556792"/>
            <a:ext cx="10346367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28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 l="23000" r="-7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11425" y="942160"/>
            <a:ext cx="10442376" cy="686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1425" y="1825625"/>
            <a:ext cx="104423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BC3B62B-2247-4435-90EB-9C4C8611855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3D87DF2-7891-450A-A208-7B43EED0EEB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9" y="29994"/>
            <a:ext cx="4182776" cy="912167"/>
          </a:xfrm>
          <a:prstGeom prst="rect">
            <a:avLst/>
          </a:prstGeom>
        </p:spPr>
      </p:pic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79569013-CE10-4ADD-9070-2458102F1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6" y="6356354"/>
            <a:ext cx="2669975" cy="365125"/>
          </a:xfrm>
          <a:prstGeom prst="rect">
            <a:avLst/>
          </a:prstGeom>
        </p:spPr>
        <p:txBody>
          <a:bodyPr anchor="ctr" anchorCtr="0"/>
          <a:lstStyle>
            <a:lvl1pPr>
              <a:defRPr sz="750">
                <a:latin typeface="+mn-lt"/>
              </a:defRPr>
            </a:lvl1pPr>
          </a:lstStyle>
          <a:p>
            <a:fld id="{6537FEA4-F83A-4179-BBDF-BB55DE396F78}" type="datetimeFigureOut">
              <a:rPr lang="de-DE" smtClean="0"/>
              <a:pPr/>
              <a:t>18.10.2023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315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>
            <a:extLst>
              <a:ext uri="{FF2B5EF4-FFF2-40B4-BE49-F238E27FC236}">
                <a16:creationId xmlns:a16="http://schemas.microsoft.com/office/drawing/2014/main" id="{A885D2F4-FDC3-4819-BE7B-FC5D1FC3CF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8800" dirty="0">
                <a:solidFill>
                  <a:schemeClr val="accent1">
                    <a:lumMod val="50000"/>
                  </a:schemeClr>
                </a:solidFill>
              </a:rPr>
              <a:t>Bildende Kunst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5F5E15CF-FEB7-495F-85BE-C317CF6C3B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Am HCG Beilstein</a:t>
            </a:r>
          </a:p>
        </p:txBody>
      </p:sp>
    </p:spTree>
    <p:extLst>
      <p:ext uri="{BB962C8B-B14F-4D97-AF65-F5344CB8AC3E}">
        <p14:creationId xmlns:p14="http://schemas.microsoft.com/office/powerpoint/2010/main" val="3688815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3">
            <a:extLst>
              <a:ext uri="{FF2B5EF4-FFF2-40B4-BE49-F238E27FC236}">
                <a16:creationId xmlns:a16="http://schemas.microsoft.com/office/drawing/2014/main" id="{0308569C-5469-4FCD-ADA1-65105824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803250"/>
            <a:ext cx="10441160" cy="864096"/>
          </a:xfrm>
        </p:spPr>
        <p:txBody>
          <a:bodyPr>
            <a:normAutofit/>
          </a:bodyPr>
          <a:lstStyle/>
          <a:p>
            <a:pPr algn="l"/>
            <a:r>
              <a:rPr lang="de-DE" sz="4000" dirty="0">
                <a:solidFill>
                  <a:schemeClr val="accent1">
                    <a:lumMod val="50000"/>
                  </a:schemeClr>
                </a:solidFill>
              </a:rPr>
              <a:t>Bildende Kunst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983432" y="1844824"/>
            <a:ext cx="3456384" cy="43421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chemeClr val="tx1"/>
                </a:solidFill>
              </a:rPr>
              <a:t>Liebe Grundschüler*innen, </a:t>
            </a:r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900" dirty="0">
                <a:solidFill>
                  <a:schemeClr val="tx1"/>
                </a:solidFill>
              </a:rPr>
              <a:t>herzlich willkommen im Fachbereich Bildende Kunst! </a:t>
            </a:r>
            <a:endParaRPr lang="de-DE" sz="19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900" dirty="0" smtClean="0">
                <a:solidFill>
                  <a:schemeClr val="tx1"/>
                </a:solidFill>
              </a:rPr>
              <a:t/>
            </a:r>
            <a:br>
              <a:rPr lang="de-DE" sz="1900" dirty="0" smtClean="0">
                <a:solidFill>
                  <a:schemeClr val="tx1"/>
                </a:solidFill>
              </a:rPr>
            </a:br>
            <a:r>
              <a:rPr lang="de-DE" sz="1900" dirty="0" smtClean="0">
                <a:solidFill>
                  <a:schemeClr val="tx1"/>
                </a:solidFill>
              </a:rPr>
              <a:t>Du </a:t>
            </a:r>
            <a:r>
              <a:rPr lang="de-DE" sz="1900" dirty="0">
                <a:solidFill>
                  <a:schemeClr val="tx1"/>
                </a:solidFill>
              </a:rPr>
              <a:t>darfst hier gerne mit uns einen kurzen </a:t>
            </a:r>
            <a:r>
              <a:rPr lang="de-DE" sz="1900" dirty="0" smtClean="0">
                <a:solidFill>
                  <a:schemeClr val="tx1"/>
                </a:solidFill>
              </a:rPr>
              <a:t>Galerie-Rundgang </a:t>
            </a:r>
            <a:r>
              <a:rPr lang="de-DE" sz="1900" dirty="0">
                <a:solidFill>
                  <a:schemeClr val="tx1"/>
                </a:solidFill>
              </a:rPr>
              <a:t>machen und schauen, </a:t>
            </a:r>
            <a:r>
              <a:rPr lang="de-DE" sz="1900" dirty="0" smtClean="0">
                <a:solidFill>
                  <a:schemeClr val="tx1"/>
                </a:solidFill>
              </a:rPr>
              <a:t/>
            </a:r>
            <a:br>
              <a:rPr lang="de-DE" sz="1900" dirty="0" smtClean="0">
                <a:solidFill>
                  <a:schemeClr val="tx1"/>
                </a:solidFill>
              </a:rPr>
            </a:br>
            <a:r>
              <a:rPr lang="de-DE" sz="1900" dirty="0" smtClean="0">
                <a:solidFill>
                  <a:schemeClr val="tx1"/>
                </a:solidFill>
              </a:rPr>
              <a:t>was </a:t>
            </a:r>
            <a:r>
              <a:rPr lang="de-DE" sz="1900" dirty="0">
                <a:solidFill>
                  <a:schemeClr val="tx1"/>
                </a:solidFill>
              </a:rPr>
              <a:t>dich Tolles am HCG erwartet. </a:t>
            </a:r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900" b="1" i="1" dirty="0">
                <a:solidFill>
                  <a:schemeClr val="tx1"/>
                </a:solidFill>
              </a:rPr>
              <a:t>Viel Spaß!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CBF4E00-E7AF-4D06-949D-950BFC2F3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844824"/>
            <a:ext cx="6384683" cy="46987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55AEAB4-9679-478B-B91A-CCD06BD67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981075"/>
            <a:ext cx="10345737" cy="565150"/>
          </a:xfrm>
        </p:spPr>
        <p:txBody>
          <a:bodyPr>
            <a:normAutofit fontScale="90000"/>
          </a:bodyPr>
          <a:lstStyle/>
          <a:p>
            <a:pPr algn="l"/>
            <a:r>
              <a:rPr lang="de-DE" sz="4000" dirty="0">
                <a:solidFill>
                  <a:schemeClr val="accent1">
                    <a:lumMod val="50000"/>
                  </a:schemeClr>
                </a:solidFill>
              </a:rPr>
              <a:t>Bildende Kunst</a:t>
            </a:r>
          </a:p>
        </p:txBody>
      </p:sp>
      <p:sp>
        <p:nvSpPr>
          <p:cNvPr id="6" name="Inhaltsplatzhalter 14">
            <a:extLst>
              <a:ext uri="{FF2B5EF4-FFF2-40B4-BE49-F238E27FC236}">
                <a16:creationId xmlns:a16="http://schemas.microsoft.com/office/drawing/2014/main" id="{1EE0AEE7-B9DF-4C39-BE04-34DE0AC5C828}"/>
              </a:ext>
            </a:extLst>
          </p:cNvPr>
          <p:cNvSpPr txBox="1">
            <a:spLocks/>
          </p:cNvSpPr>
          <p:nvPr/>
        </p:nvSpPr>
        <p:spPr>
          <a:xfrm>
            <a:off x="1025980" y="2609614"/>
            <a:ext cx="2266442" cy="404293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 fontScale="92500" lnSpcReduction="20000"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sz="2200" b="1" u="sng" dirty="0"/>
              <a:t>Der Wandkalender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sz="2100" dirty="0"/>
              <a:t>Jedes Jahr gibt es einen Kunstkalender, der besonders gelungene Schülerarbeiten aus verschiedenen Klassenstufen zeigt, die über das Schuljahr entstanden sind. </a:t>
            </a:r>
            <a:r>
              <a:rPr lang="de-DE" sz="2100" dirty="0" smtClean="0"/>
              <a:t/>
            </a:r>
            <a:br>
              <a:rPr lang="de-DE" sz="2100" dirty="0" smtClean="0"/>
            </a:br>
            <a:r>
              <a:rPr lang="de-DE" sz="2100" dirty="0" smtClean="0"/>
              <a:t>Auch </a:t>
            </a:r>
            <a:r>
              <a:rPr lang="de-DE" sz="2100" dirty="0"/>
              <a:t>du kannst dabei sein</a:t>
            </a:r>
            <a:r>
              <a:rPr lang="de-DE" sz="2100" dirty="0" smtClean="0"/>
              <a:t>!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de-DE" sz="21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sz="2100" dirty="0"/>
              <a:t>Hier siehst du den aktuellen Kalender </a:t>
            </a:r>
            <a:r>
              <a:rPr lang="de-DE" sz="2100" dirty="0" smtClean="0"/>
              <a:t>2023 des </a:t>
            </a:r>
            <a:r>
              <a:rPr lang="de-DE" sz="2100" dirty="0"/>
              <a:t>HCG-Beilstein.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74" y="2020281"/>
            <a:ext cx="7776626" cy="46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68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983432" y="2924944"/>
            <a:ext cx="3672408" cy="3636238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000" b="1" u="sng" dirty="0">
                <a:solidFill>
                  <a:schemeClr val="tx1"/>
                </a:solidFill>
              </a:rPr>
              <a:t>Wettbewerbe</a:t>
            </a:r>
            <a:endParaRPr lang="de-DE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900" dirty="0">
                <a:solidFill>
                  <a:schemeClr val="tx1"/>
                </a:solidFill>
              </a:rPr>
              <a:t>Am HCG erwarten dich spannende Wettbewerbe, an denen du teilnehmen kannst! </a:t>
            </a:r>
            <a:r>
              <a:rPr lang="de-DE" sz="1900" dirty="0" smtClean="0">
                <a:solidFill>
                  <a:schemeClr val="tx1"/>
                </a:solidFill>
              </a:rPr>
              <a:t/>
            </a:r>
            <a:br>
              <a:rPr lang="de-DE" sz="1900" dirty="0" smtClean="0">
                <a:solidFill>
                  <a:schemeClr val="tx1"/>
                </a:solidFill>
              </a:rPr>
            </a:br>
            <a:endParaRPr lang="de-DE" sz="19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900" dirty="0" smtClean="0">
                <a:solidFill>
                  <a:schemeClr val="tx1"/>
                </a:solidFill>
              </a:rPr>
              <a:t>Unter </a:t>
            </a:r>
            <a:r>
              <a:rPr lang="de-DE" sz="1900" dirty="0">
                <a:solidFill>
                  <a:schemeClr val="tx1"/>
                </a:solidFill>
              </a:rPr>
              <a:t>anderem gibt es den </a:t>
            </a:r>
            <a:r>
              <a:rPr lang="de-DE" sz="1900" b="1" dirty="0">
                <a:solidFill>
                  <a:schemeClr val="tx1"/>
                </a:solidFill>
              </a:rPr>
              <a:t>Internationalen Malwettbewerb </a:t>
            </a:r>
            <a:r>
              <a:rPr lang="de-DE" sz="1900" b="1" i="1" dirty="0" err="1">
                <a:solidFill>
                  <a:schemeClr val="tx1"/>
                </a:solidFill>
              </a:rPr>
              <a:t>jugend.creativ</a:t>
            </a:r>
            <a:r>
              <a:rPr lang="de-DE" sz="1900" b="1" i="1" dirty="0">
                <a:solidFill>
                  <a:schemeClr val="tx1"/>
                </a:solidFill>
              </a:rPr>
              <a:t>, </a:t>
            </a:r>
            <a:r>
              <a:rPr lang="de-DE" sz="1900" dirty="0">
                <a:solidFill>
                  <a:schemeClr val="tx1"/>
                </a:solidFill>
              </a:rPr>
              <a:t>in dem </a:t>
            </a:r>
            <a:r>
              <a:rPr lang="de-DE" sz="1900" dirty="0" smtClean="0">
                <a:solidFill>
                  <a:schemeClr val="tx1"/>
                </a:solidFill>
              </a:rPr>
              <a:t>jedes </a:t>
            </a:r>
            <a:r>
              <a:rPr lang="de-DE" sz="1900" dirty="0">
                <a:solidFill>
                  <a:schemeClr val="tx1"/>
                </a:solidFill>
              </a:rPr>
              <a:t>Jahr </a:t>
            </a:r>
            <a:r>
              <a:rPr lang="de-DE" sz="1900" dirty="0" smtClean="0">
                <a:solidFill>
                  <a:schemeClr val="tx1"/>
                </a:solidFill>
              </a:rPr>
              <a:t>ein Motto verbildlicht werden soll.</a:t>
            </a:r>
          </a:p>
          <a:p>
            <a:pPr marL="0" indent="0">
              <a:buNone/>
            </a:pPr>
            <a:r>
              <a:rPr lang="de-DE" sz="1900" dirty="0" smtClean="0">
                <a:solidFill>
                  <a:schemeClr val="tx1"/>
                </a:solidFill>
              </a:rPr>
              <a:t/>
            </a:r>
            <a:br>
              <a:rPr lang="de-DE" sz="1900" dirty="0" smtClean="0">
                <a:solidFill>
                  <a:schemeClr val="tx1"/>
                </a:solidFill>
              </a:rPr>
            </a:br>
            <a:r>
              <a:rPr lang="de-DE" sz="1900" dirty="0" smtClean="0">
                <a:solidFill>
                  <a:schemeClr val="tx1"/>
                </a:solidFill>
              </a:rPr>
              <a:t>In den vergangenen Jahren haben bereits einige Schüler*innen </a:t>
            </a:r>
            <a:r>
              <a:rPr lang="de-DE" sz="1900" dirty="0">
                <a:solidFill>
                  <a:schemeClr val="tx1"/>
                </a:solidFill>
              </a:rPr>
              <a:t>des HCG den </a:t>
            </a:r>
            <a:r>
              <a:rPr lang="de-DE" sz="1900" dirty="0" smtClean="0">
                <a:solidFill>
                  <a:schemeClr val="tx1"/>
                </a:solidFill>
              </a:rPr>
              <a:t>Landes- und sogar Bundessieg geholt.</a:t>
            </a:r>
            <a:endParaRPr lang="de-DE" sz="1900" dirty="0">
              <a:solidFill>
                <a:schemeClr val="tx1"/>
              </a:solidFill>
            </a:endParaRP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DDD160E6-2AD2-4A7D-8091-585A0C3E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981075"/>
            <a:ext cx="10345737" cy="565150"/>
          </a:xfrm>
        </p:spPr>
        <p:txBody>
          <a:bodyPr>
            <a:normAutofit fontScale="90000"/>
          </a:bodyPr>
          <a:lstStyle/>
          <a:p>
            <a:pPr algn="l"/>
            <a:r>
              <a:rPr lang="de-DE" sz="4000" dirty="0">
                <a:solidFill>
                  <a:schemeClr val="accent1">
                    <a:lumMod val="50000"/>
                  </a:schemeClr>
                </a:solidFill>
              </a:rPr>
              <a:t>Bildende Kunst</a:t>
            </a:r>
          </a:p>
        </p:txBody>
      </p:sp>
      <p:pic>
        <p:nvPicPr>
          <p:cNvPr id="1026" name="Picture 2" descr="2023_jugend-creativ_Sieger2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357" y="1700808"/>
            <a:ext cx="603344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952026" y="3789040"/>
            <a:ext cx="3173098" cy="2422677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u="sng" dirty="0"/>
              <a:t>Praktische </a:t>
            </a:r>
            <a:r>
              <a:rPr lang="de-DE" sz="2000" b="1" u="sng" dirty="0" smtClean="0"/>
              <a:t>Arbeiten</a:t>
            </a:r>
          </a:p>
          <a:p>
            <a:pPr marL="0" indent="0">
              <a:buNone/>
            </a:pPr>
            <a:endParaRPr lang="de-DE" sz="2000" b="1" u="sng" dirty="0"/>
          </a:p>
          <a:p>
            <a:pPr marL="0" indent="0">
              <a:buNone/>
            </a:pPr>
            <a:r>
              <a:rPr lang="de-DE" sz="1900" dirty="0"/>
              <a:t>Jahr für Jahr wirst du in verschiedenen Bereichen gefördert, z. B.  in Malerei, Grafik, Plastik, Fotografie und vielem mehr.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B5DC44-86D1-4F79-9740-FD03E53AE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27" y="1935095"/>
            <a:ext cx="1728192" cy="23042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F41D2C3-86A7-462F-9603-4B9A8AA2E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27" y="4492659"/>
            <a:ext cx="1728192" cy="172954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D476127-7A3A-4795-AB55-367C944D7C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39" y="1875494"/>
            <a:ext cx="1660566" cy="238555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2A1A4BE-068E-4394-AC34-280478190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965" y="4482174"/>
            <a:ext cx="2306057" cy="172954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29FEA2C-1B01-4B5E-A9DE-17560F63D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25" y="1894568"/>
            <a:ext cx="1788983" cy="238531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32CCF7F-A6EA-4860-9A01-0D535B9490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22" y="4500922"/>
            <a:ext cx="2295040" cy="172128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A205D1A-E64A-42C7-9303-07DFF11077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729" y="1894568"/>
            <a:ext cx="691293" cy="2385311"/>
          </a:xfrm>
          <a:prstGeom prst="rect">
            <a:avLst/>
          </a:prstGeom>
        </p:spPr>
      </p:pic>
      <p:sp>
        <p:nvSpPr>
          <p:cNvPr id="15" name="Titel 3">
            <a:extLst>
              <a:ext uri="{FF2B5EF4-FFF2-40B4-BE49-F238E27FC236}">
                <a16:creationId xmlns:a16="http://schemas.microsoft.com/office/drawing/2014/main" id="{24F8B534-32DA-470E-AA89-3B3B5DE92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981075"/>
            <a:ext cx="10345737" cy="565150"/>
          </a:xfrm>
        </p:spPr>
        <p:txBody>
          <a:bodyPr>
            <a:normAutofit fontScale="90000"/>
          </a:bodyPr>
          <a:lstStyle/>
          <a:p>
            <a:pPr algn="l"/>
            <a:r>
              <a:rPr lang="de-DE" sz="4000" dirty="0">
                <a:solidFill>
                  <a:schemeClr val="accent1">
                    <a:lumMod val="50000"/>
                  </a:schemeClr>
                </a:solidFill>
              </a:rPr>
              <a:t>Bildende Kunst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9"/>
          <a:srcRect l="10099" t="20283" r="31734" b="19491"/>
          <a:stretch/>
        </p:blipFill>
        <p:spPr>
          <a:xfrm>
            <a:off x="952026" y="1966129"/>
            <a:ext cx="3214790" cy="157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3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829294D-2502-47AF-9143-5DB966300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063" y="1916832"/>
            <a:ext cx="9202737" cy="42379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/>
              <a:t>Hier endet nun der kleine Rundgang. Wir hoffen, es hat dir gefallen.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/>
              <a:t>Liebe Eltern,</a:t>
            </a:r>
          </a:p>
          <a:p>
            <a:pPr marL="0" indent="0">
              <a:buNone/>
            </a:pPr>
            <a:r>
              <a:rPr lang="de-DE" sz="2400" dirty="0"/>
              <a:t>sollten Sie noch Fragen haben, kontaktieren Sie uns gerne unter 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j.froer@hcgbeilstein.de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9A34A937-4E5E-4F1C-B88F-D82FC898F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981075"/>
            <a:ext cx="10345737" cy="565150"/>
          </a:xfrm>
        </p:spPr>
        <p:txBody>
          <a:bodyPr>
            <a:normAutofit fontScale="90000"/>
          </a:bodyPr>
          <a:lstStyle/>
          <a:p>
            <a:pPr algn="l"/>
            <a:r>
              <a:rPr lang="de-DE" sz="4000" dirty="0">
                <a:solidFill>
                  <a:schemeClr val="accent1">
                    <a:lumMod val="50000"/>
                  </a:schemeClr>
                </a:solidFill>
              </a:rPr>
              <a:t>Bildende Kunst</a:t>
            </a:r>
          </a:p>
        </p:txBody>
      </p:sp>
    </p:spTree>
    <p:extLst>
      <p:ext uri="{BB962C8B-B14F-4D97-AF65-F5344CB8AC3E}">
        <p14:creationId xmlns:p14="http://schemas.microsoft.com/office/powerpoint/2010/main" val="2119088943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HCG">
  <a:themeElements>
    <a:clrScheme name="HCGFarben">
      <a:dk1>
        <a:srgbClr val="0B2F46"/>
      </a:dk1>
      <a:lt1>
        <a:sysClr val="window" lastClr="FFFFFF"/>
      </a:lt1>
      <a:dk2>
        <a:srgbClr val="074263"/>
      </a:dk2>
      <a:lt2>
        <a:srgbClr val="FFFFFF"/>
      </a:lt2>
      <a:accent1>
        <a:srgbClr val="0B2F46"/>
      </a:accent1>
      <a:accent2>
        <a:srgbClr val="074263"/>
      </a:accent2>
      <a:accent3>
        <a:srgbClr val="4A7F9E"/>
      </a:accent3>
      <a:accent4>
        <a:srgbClr val="E5A623"/>
      </a:accent4>
      <a:accent5>
        <a:srgbClr val="F37148"/>
      </a:accent5>
      <a:accent6>
        <a:srgbClr val="BF3E26"/>
      </a:accent6>
      <a:hlink>
        <a:srgbClr val="4A7F9E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 HCG" id="{E84792C4-02EF-4E62-8549-20AF08576AA7}" vid="{E014207D-86C8-4BE4-9872-91913D6AA5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 HCG</Template>
  <TotalTime>0</TotalTime>
  <Words>123</Words>
  <Application>Microsoft Office PowerPoint</Application>
  <PresentationFormat>Breitbild</PresentationFormat>
  <Paragraphs>37</Paragraphs>
  <Slides>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Calibri</vt:lpstr>
      <vt:lpstr>Century Gothic</vt:lpstr>
      <vt:lpstr>Design HCG</vt:lpstr>
      <vt:lpstr>Bildende Kunst</vt:lpstr>
      <vt:lpstr>Bildende Kunst</vt:lpstr>
      <vt:lpstr>Bildende Kunst</vt:lpstr>
      <vt:lpstr>Bildende Kunst</vt:lpstr>
      <vt:lpstr>Bildende Kunst</vt:lpstr>
      <vt:lpstr>Bildende Kunst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Mathematik</dc:title>
  <dc:creator>Christina</dc:creator>
  <cp:lastModifiedBy>rit</cp:lastModifiedBy>
  <cp:revision>35</cp:revision>
  <dcterms:created xsi:type="dcterms:W3CDTF">2020-12-19T13:48:09Z</dcterms:created>
  <dcterms:modified xsi:type="dcterms:W3CDTF">2023-10-18T13:06:06Z</dcterms:modified>
</cp:coreProperties>
</file>