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72" r:id="rId5"/>
    <p:sldId id="264" r:id="rId6"/>
    <p:sldId id="273" r:id="rId7"/>
    <p:sldId id="274" r:id="rId8"/>
    <p:sldId id="263" r:id="rId9"/>
    <p:sldId id="265" r:id="rId10"/>
    <p:sldId id="266" r:id="rId11"/>
    <p:sldId id="268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4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9456" y="1122363"/>
            <a:ext cx="9468544" cy="2387600"/>
          </a:xfrm>
        </p:spPr>
        <p:txBody>
          <a:bodyPr anchor="b" anchorCtr="0"/>
          <a:lstStyle>
            <a:lvl1pPr algn="ctr">
              <a:defRPr sz="4500" b="1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602038"/>
            <a:ext cx="94685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C4263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99456" y="6356352"/>
            <a:ext cx="238194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+mn-lt"/>
              </a:defRPr>
            </a:lvl1pPr>
          </a:lstStyle>
          <a:p>
            <a:fld id="{8CBD8512-1687-4BAA-AEDC-5F6E91F1883F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093912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F41E07D9-EEBA-4D42-9ACD-3403346F97D9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6924DED-D754-4B5E-9A87-B12C2EEED4A5}"/>
              </a:ext>
            </a:extLst>
          </p:cNvPr>
          <p:cNvCxnSpPr>
            <a:cxnSpLocks/>
          </p:cNvCxnSpPr>
          <p:nvPr/>
        </p:nvCxnSpPr>
        <p:spPr>
          <a:xfrm>
            <a:off x="1199456" y="3501008"/>
            <a:ext cx="946854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2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7435" y="980729"/>
            <a:ext cx="10346365" cy="565974"/>
          </a:xfrm>
        </p:spPr>
        <p:txBody>
          <a:bodyPr>
            <a:noAutofit/>
          </a:bodyPr>
          <a:lstStyle>
            <a:lvl1pPr>
              <a:defRPr sz="2800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07435" y="1825625"/>
            <a:ext cx="10346365" cy="4351338"/>
          </a:xfrm>
        </p:spPr>
        <p:txBody>
          <a:bodyPr/>
          <a:lstStyle>
            <a:lvl1pPr>
              <a:defRPr>
                <a:solidFill>
                  <a:srgbClr val="0C4263"/>
                </a:solidFill>
              </a:defRPr>
            </a:lvl1pPr>
            <a:lvl2pPr>
              <a:defRPr>
                <a:solidFill>
                  <a:srgbClr val="0C4263"/>
                </a:solidFill>
              </a:defRPr>
            </a:lvl2pPr>
            <a:lvl3pPr>
              <a:defRPr>
                <a:solidFill>
                  <a:srgbClr val="0C4263"/>
                </a:solidFill>
              </a:defRPr>
            </a:lvl3pPr>
            <a:lvl4pPr>
              <a:defRPr>
                <a:solidFill>
                  <a:srgbClr val="0C4263"/>
                </a:solidFill>
              </a:defRPr>
            </a:lvl4pPr>
            <a:lvl5pPr>
              <a:defRPr>
                <a:solidFill>
                  <a:srgbClr val="0C4263"/>
                </a:solidFill>
              </a:defRPr>
            </a:lvl5pPr>
          </a:lstStyle>
          <a:p>
            <a:pPr lvl="0"/>
            <a:r>
              <a:rPr lang="de-DE" dirty="0"/>
              <a:t>Textmasterformt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7434" y="6381328"/>
            <a:ext cx="2573965" cy="329125"/>
          </a:xfrm>
          <a:prstGeom prst="rect">
            <a:avLst/>
          </a:prstGeom>
        </p:spPr>
        <p:txBody>
          <a:bodyPr anchor="ctr" anchorCtr="0"/>
          <a:lstStyle>
            <a:lvl1pPr>
              <a:defRPr sz="1050"/>
            </a:lvl1pPr>
          </a:lstStyle>
          <a:p>
            <a:fld id="{8CBD8512-1687-4BAA-AEDC-5F6E91F1883F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F41E07D9-EEBA-4D42-9ACD-3403346F97D9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3AB7344-5586-4A44-8CCE-B9A70724292A}"/>
              </a:ext>
            </a:extLst>
          </p:cNvPr>
          <p:cNvCxnSpPr>
            <a:cxnSpLocks/>
          </p:cNvCxnSpPr>
          <p:nvPr/>
        </p:nvCxnSpPr>
        <p:spPr>
          <a:xfrm>
            <a:off x="1007434" y="1556792"/>
            <a:ext cx="10346366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6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 l="23000" r="-7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5" y="942158"/>
            <a:ext cx="10442376" cy="68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5" y="1825625"/>
            <a:ext cx="10442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41E07D9-EEBA-4D42-9ACD-3403346F97D9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D87DF2-7891-450A-A208-7B43EED0EEB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9" y="29992"/>
            <a:ext cx="4182776" cy="91216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9569013-CE10-4ADD-9070-2458102F1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424" y="6356352"/>
            <a:ext cx="266997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+mn-lt"/>
              </a:defRPr>
            </a:lvl1pPr>
          </a:lstStyle>
          <a:p>
            <a:fld id="{8CBD8512-1687-4BAA-AEDC-5F6E91F1883F}" type="datetimeFigureOut">
              <a:rPr lang="de-DE" smtClean="0"/>
              <a:t>27.01.2022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18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cgbeilstein.de/index.php?option=com_content&amp;view=article&amp;id=206&amp;catid=81:sia-kursstufe&amp;Itemid=532" TargetMode="External"/><Relationship Id="rId3" Type="http://schemas.openxmlformats.org/officeDocument/2006/relationships/hyperlink" Target="https://www.hcgbeilstein.de/index.php?option=com_content&amp;view=category&amp;layout=blog&amp;id=65&amp;Itemid=531" TargetMode="External"/><Relationship Id="rId7" Type="http://schemas.openxmlformats.org/officeDocument/2006/relationships/hyperlink" Target="https://www.hcgbeilstein.de/index.php?option=com_content&amp;view=article&amp;id=532&amp;catid=103:mint&amp;Itemid=10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cgbeilstein.de/index.php?option=com_content&amp;view=article&amp;id=381&amp;catid=62:mint&amp;Itemid=526" TargetMode="External"/><Relationship Id="rId5" Type="http://schemas.openxmlformats.org/officeDocument/2006/relationships/hyperlink" Target="https://www.hcgbeilstein.de/index.php?option=com_content&amp;view=article&amp;id=692&amp;catid=22:wettbewerbe&amp;Itemid=528" TargetMode="External"/><Relationship Id="rId4" Type="http://schemas.openxmlformats.org/officeDocument/2006/relationships/hyperlink" Target="https://www.hcgbeilstein.de/index.php?option=com_content&amp;view=article&amp;id=469:arduino-workshop&amp;catid=65&amp;Itemid=531" TargetMode="External"/><Relationship Id="rId9" Type="http://schemas.openxmlformats.org/officeDocument/2006/relationships/hyperlink" Target="https://www.hcgbeilstein.de/index.php?option=com_content&amp;view=article&amp;id=513&amp;catid=2:uncategorised&amp;Itemid=1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4400" b="1" dirty="0"/>
              <a:t>Physik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52A8A1-5D97-43E8-B53A-0BBD9AAB4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Am HCG Beilstein</a:t>
            </a:r>
          </a:p>
        </p:txBody>
      </p:sp>
    </p:spTree>
    <p:extLst>
      <p:ext uri="{BB962C8B-B14F-4D97-AF65-F5344CB8AC3E}">
        <p14:creationId xmlns:p14="http://schemas.microsoft.com/office/powerpoint/2010/main" val="391886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800" dirty="0"/>
              <a:t>Physik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62" y="1825625"/>
            <a:ext cx="3621238" cy="4828318"/>
          </a:xfrm>
          <a:prstGeom prst="rect">
            <a:avLst/>
          </a:prstGeom>
        </p:spPr>
      </p:pic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F4E06DC3-F151-4EC8-B536-5626FD155842}"/>
              </a:ext>
            </a:extLst>
          </p:cNvPr>
          <p:cNvSpPr/>
          <p:nvPr/>
        </p:nvSpPr>
        <p:spPr>
          <a:xfrm>
            <a:off x="3094035" y="1825625"/>
            <a:ext cx="4141246" cy="3514912"/>
          </a:xfrm>
          <a:prstGeom prst="wedgeEllipseCallout">
            <a:avLst>
              <a:gd name="adj1" fmla="val 65587"/>
              <a:gd name="adj2" fmla="val 93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Ich möchte gleich in der 5. Klasse Physik!</a:t>
            </a:r>
          </a:p>
        </p:txBody>
      </p:sp>
    </p:spTree>
    <p:extLst>
      <p:ext uri="{BB962C8B-B14F-4D97-AF65-F5344CB8AC3E}">
        <p14:creationId xmlns:p14="http://schemas.microsoft.com/office/powerpoint/2010/main" val="46639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800" dirty="0"/>
              <a:t>Physik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697036"/>
            <a:ext cx="3621238" cy="48283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3AC5F7-9837-47B4-9480-B2C4FE5D516E}"/>
              </a:ext>
            </a:extLst>
          </p:cNvPr>
          <p:cNvSpPr txBox="1"/>
          <p:nvPr/>
        </p:nvSpPr>
        <p:spPr>
          <a:xfrm>
            <a:off x="5332164" y="1697036"/>
            <a:ext cx="6021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+mn-lt"/>
              </a:rPr>
              <a:t>Los geht‘s in der 8. Klasse, bis zur 11. immer mit zwei Stunden. </a:t>
            </a: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>In Fächern wie NWT kommt Physik auch manchmal vor.</a:t>
            </a:r>
          </a:p>
        </p:txBody>
      </p:sp>
    </p:spTree>
    <p:extLst>
      <p:ext uri="{BB962C8B-B14F-4D97-AF65-F5344CB8AC3E}">
        <p14:creationId xmlns:p14="http://schemas.microsoft.com/office/powerpoint/2010/main" val="390000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800" dirty="0"/>
              <a:t>Physik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697036"/>
            <a:ext cx="3621238" cy="48283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3AC5F7-9837-47B4-9480-B2C4FE5D516E}"/>
              </a:ext>
            </a:extLst>
          </p:cNvPr>
          <p:cNvSpPr txBox="1"/>
          <p:nvPr/>
        </p:nvSpPr>
        <p:spPr>
          <a:xfrm>
            <a:off x="5332164" y="1697036"/>
            <a:ext cx="6021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+mn-lt"/>
              </a:rPr>
              <a:t>In der Oberstufe kannst du es als Leistungs- oder Grundkurs belegen – </a:t>
            </a:r>
          </a:p>
          <a:p>
            <a:r>
              <a:rPr lang="de-DE" sz="4000" dirty="0">
                <a:latin typeface="+mn-lt"/>
              </a:rPr>
              <a:t>oder abwählen. </a:t>
            </a:r>
          </a:p>
        </p:txBody>
      </p:sp>
    </p:spTree>
    <p:extLst>
      <p:ext uri="{BB962C8B-B14F-4D97-AF65-F5344CB8AC3E}">
        <p14:creationId xmlns:p14="http://schemas.microsoft.com/office/powerpoint/2010/main" val="258047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800" dirty="0"/>
              <a:t>Physik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697036"/>
            <a:ext cx="3621238" cy="48283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3AC5F7-9837-47B4-9480-B2C4FE5D516E}"/>
              </a:ext>
            </a:extLst>
          </p:cNvPr>
          <p:cNvSpPr txBox="1"/>
          <p:nvPr/>
        </p:nvSpPr>
        <p:spPr>
          <a:xfrm>
            <a:off x="4858439" y="1675441"/>
            <a:ext cx="305268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+mn-lt"/>
              </a:rPr>
              <a:t>Physik gibt‘s aber auch neben dem Unterricht, bei Wettbewerben wie der Physik-Olympiade oder bei </a:t>
            </a:r>
            <a:r>
              <a:rPr lang="de-DE" sz="3200" dirty="0" err="1">
                <a:latin typeface="+mn-lt"/>
              </a:rPr>
              <a:t>AG‘s</a:t>
            </a:r>
            <a:r>
              <a:rPr lang="de-DE" sz="3200" dirty="0">
                <a:latin typeface="+mn-lt"/>
              </a:rPr>
              <a:t> und Exkursionen.</a:t>
            </a:r>
          </a:p>
          <a:p>
            <a:endParaRPr lang="de-DE" sz="4000" dirty="0"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0F9490-5FFF-41AC-84C2-7E13BA86E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124" y="1774154"/>
            <a:ext cx="3442676" cy="48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6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800" dirty="0"/>
              <a:t>Physik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697036"/>
            <a:ext cx="3621238" cy="48283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3AC5F7-9837-47B4-9480-B2C4FE5D516E}"/>
              </a:ext>
            </a:extLst>
          </p:cNvPr>
          <p:cNvSpPr txBox="1"/>
          <p:nvPr/>
        </p:nvSpPr>
        <p:spPr>
          <a:xfrm>
            <a:off x="5332164" y="1697036"/>
            <a:ext cx="60216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4000" dirty="0">
                <a:latin typeface="+mn-lt"/>
              </a:rPr>
              <a:t>Weitere Infos:</a:t>
            </a:r>
            <a:endParaRPr lang="de-DE" sz="4000" dirty="0"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1200"/>
              </a:spcAft>
            </a:pPr>
            <a:r>
              <a:rPr lang="de-DE" sz="28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Lehrkräfte und Curricula</a:t>
            </a:r>
            <a:endParaRPr lang="de-DE" sz="28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8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 mit der Hochschule HN</a:t>
            </a:r>
            <a:endParaRPr lang="de-DE" sz="2800" dirty="0">
              <a:latin typeface="+mn-lt"/>
            </a:endParaRPr>
          </a:p>
          <a:p>
            <a:r>
              <a:rPr lang="de-DE" sz="2800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Physik-Olympiade</a:t>
            </a:r>
            <a:br>
              <a:rPr lang="de-DE" sz="3200" dirty="0">
                <a:latin typeface="+mn-lt"/>
              </a:rPr>
            </a:br>
            <a:r>
              <a:rPr lang="de-DE" sz="900" dirty="0">
                <a:latin typeface="+mn-lt"/>
              </a:rPr>
              <a:t> </a:t>
            </a:r>
            <a:br>
              <a:rPr lang="de-DE" sz="2800" dirty="0">
                <a:latin typeface="+mn-lt"/>
              </a:rPr>
            </a:br>
            <a:r>
              <a:rPr lang="de-DE" sz="2800" dirty="0" err="1"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Erathosthenes</a:t>
            </a:r>
            <a:r>
              <a:rPr lang="de-DE" sz="2800" dirty="0"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-Projekt</a:t>
            </a:r>
            <a:br>
              <a:rPr lang="de-DE" sz="6000" dirty="0">
                <a:latin typeface="+mn-lt"/>
              </a:rPr>
            </a:br>
            <a:r>
              <a:rPr lang="de-DE" sz="1050" dirty="0">
                <a:latin typeface="+mn-lt"/>
              </a:rPr>
              <a:t> </a:t>
            </a:r>
            <a:endParaRPr lang="de-DE" sz="1050" dirty="0">
              <a:latin typeface="+mn-l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1200"/>
              </a:spcAft>
            </a:pPr>
            <a:r>
              <a:rPr lang="de-DE" sz="2800" dirty="0" err="1"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Trinationaler</a:t>
            </a:r>
            <a:r>
              <a:rPr lang="de-DE" sz="2800" dirty="0"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Schülerkongress</a:t>
            </a:r>
            <a:endParaRPr lang="de-DE" sz="28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800" dirty="0"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SIA Kursstufe</a:t>
            </a:r>
            <a:endParaRPr lang="de-DE" sz="2800" dirty="0">
              <a:latin typeface="+mn-lt"/>
            </a:endParaRPr>
          </a:p>
          <a:p>
            <a:r>
              <a:rPr lang="de-DE" sz="2800" dirty="0">
                <a:latin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Satelliten Symposium</a:t>
            </a:r>
            <a:endParaRPr lang="de-DE" sz="2800" dirty="0">
              <a:latin typeface="+mn-lt"/>
            </a:endParaRPr>
          </a:p>
          <a:p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72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Physik</a:t>
            </a:r>
            <a:endParaRPr lang="de-DE" sz="9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697036"/>
            <a:ext cx="3621238" cy="48283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3AC5F7-9837-47B4-9480-B2C4FE5D516E}"/>
              </a:ext>
            </a:extLst>
          </p:cNvPr>
          <p:cNvSpPr txBox="1"/>
          <p:nvPr/>
        </p:nvSpPr>
        <p:spPr>
          <a:xfrm>
            <a:off x="4936080" y="1664714"/>
            <a:ext cx="6417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+mn-lt"/>
              </a:rPr>
              <a:t>In Physik finden wir raus, wie die Natur funktioniert.</a:t>
            </a:r>
          </a:p>
        </p:txBody>
      </p:sp>
    </p:spTree>
    <p:extLst>
      <p:ext uri="{BB962C8B-B14F-4D97-AF65-F5344CB8AC3E}">
        <p14:creationId xmlns:p14="http://schemas.microsoft.com/office/powerpoint/2010/main" val="123053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Physik</a:t>
            </a:r>
            <a:endParaRPr lang="de-DE" sz="9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697036"/>
            <a:ext cx="3621238" cy="48283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3AC5F7-9837-47B4-9480-B2C4FE5D516E}"/>
              </a:ext>
            </a:extLst>
          </p:cNvPr>
          <p:cNvSpPr txBox="1"/>
          <p:nvPr/>
        </p:nvSpPr>
        <p:spPr>
          <a:xfrm>
            <a:off x="5118861" y="1697036"/>
            <a:ext cx="6065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+mn-lt"/>
              </a:rPr>
              <a:t>Mit Experimenten kommen wir der Natur auf die Spur.</a:t>
            </a:r>
          </a:p>
        </p:txBody>
      </p:sp>
    </p:spTree>
    <p:extLst>
      <p:ext uri="{BB962C8B-B14F-4D97-AF65-F5344CB8AC3E}">
        <p14:creationId xmlns:p14="http://schemas.microsoft.com/office/powerpoint/2010/main" val="116105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Physik</a:t>
            </a:r>
            <a:endParaRPr lang="de-DE" sz="9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697036"/>
            <a:ext cx="3621238" cy="48283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3AC5F7-9837-47B4-9480-B2C4FE5D516E}"/>
              </a:ext>
            </a:extLst>
          </p:cNvPr>
          <p:cNvSpPr txBox="1"/>
          <p:nvPr/>
        </p:nvSpPr>
        <p:spPr>
          <a:xfrm>
            <a:off x="5118860" y="1697036"/>
            <a:ext cx="6234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+mn-lt"/>
              </a:rPr>
              <a:t>Viele Regeln der Natur sind in der Sprache der Mathematik geschrieben.</a:t>
            </a:r>
          </a:p>
        </p:txBody>
      </p:sp>
    </p:spTree>
    <p:extLst>
      <p:ext uri="{BB962C8B-B14F-4D97-AF65-F5344CB8AC3E}">
        <p14:creationId xmlns:p14="http://schemas.microsoft.com/office/powerpoint/2010/main" val="235354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Physik</a:t>
            </a:r>
            <a:endParaRPr lang="de-DE" sz="9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62" y="1732002"/>
            <a:ext cx="3621238" cy="4828318"/>
          </a:xfrm>
          <a:prstGeom prst="rect">
            <a:avLst/>
          </a:prstGeom>
        </p:spPr>
      </p:pic>
      <p:sp>
        <p:nvSpPr>
          <p:cNvPr id="3" name="Sprechblase: oval 2">
            <a:extLst>
              <a:ext uri="{FF2B5EF4-FFF2-40B4-BE49-F238E27FC236}">
                <a16:creationId xmlns:a16="http://schemas.microsoft.com/office/drawing/2014/main" id="{C8060C14-7DF8-494D-BF5C-1CDFEC367A2A}"/>
              </a:ext>
            </a:extLst>
          </p:cNvPr>
          <p:cNvSpPr/>
          <p:nvPr/>
        </p:nvSpPr>
        <p:spPr>
          <a:xfrm>
            <a:off x="2346593" y="1985390"/>
            <a:ext cx="4976823" cy="3514912"/>
          </a:xfrm>
          <a:prstGeom prst="wedgeEllipseCallout">
            <a:avLst>
              <a:gd name="adj1" fmla="val 65587"/>
              <a:gd name="adj2" fmla="val 93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Wozu braucht man das eigentlich?</a:t>
            </a:r>
          </a:p>
        </p:txBody>
      </p:sp>
    </p:spTree>
    <p:extLst>
      <p:ext uri="{BB962C8B-B14F-4D97-AF65-F5344CB8AC3E}">
        <p14:creationId xmlns:p14="http://schemas.microsoft.com/office/powerpoint/2010/main" val="420640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Physik</a:t>
            </a:r>
            <a:endParaRPr lang="de-DE" sz="9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697036"/>
            <a:ext cx="3621238" cy="48283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3AC5F7-9837-47B4-9480-B2C4FE5D516E}"/>
              </a:ext>
            </a:extLst>
          </p:cNvPr>
          <p:cNvSpPr txBox="1"/>
          <p:nvPr/>
        </p:nvSpPr>
        <p:spPr>
          <a:xfrm>
            <a:off x="5118860" y="1697036"/>
            <a:ext cx="62349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+mn-lt"/>
              </a:rPr>
              <a:t>Studierst du mal  Maschinenbau, Medizin, Forstwirtschaft, Pharmazie …</a:t>
            </a:r>
          </a:p>
          <a:p>
            <a:r>
              <a:rPr lang="de-DE" sz="4000" dirty="0">
                <a:latin typeface="+mn-lt"/>
              </a:rPr>
              <a:t>Immer brauchst du Physik.</a:t>
            </a:r>
          </a:p>
        </p:txBody>
      </p:sp>
    </p:spTree>
    <p:extLst>
      <p:ext uri="{BB962C8B-B14F-4D97-AF65-F5344CB8AC3E}">
        <p14:creationId xmlns:p14="http://schemas.microsoft.com/office/powerpoint/2010/main" val="145992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Physik</a:t>
            </a:r>
            <a:endParaRPr lang="de-DE" sz="9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697036"/>
            <a:ext cx="3621238" cy="48283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3AC5F7-9837-47B4-9480-B2C4FE5D516E}"/>
              </a:ext>
            </a:extLst>
          </p:cNvPr>
          <p:cNvSpPr txBox="1"/>
          <p:nvPr/>
        </p:nvSpPr>
        <p:spPr>
          <a:xfrm>
            <a:off x="5118860" y="1697036"/>
            <a:ext cx="6234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+mn-lt"/>
              </a:rPr>
              <a:t>Weil Physik eben was ganz Grundsätzliches ist.</a:t>
            </a:r>
          </a:p>
        </p:txBody>
      </p:sp>
    </p:spTree>
    <p:extLst>
      <p:ext uri="{BB962C8B-B14F-4D97-AF65-F5344CB8AC3E}">
        <p14:creationId xmlns:p14="http://schemas.microsoft.com/office/powerpoint/2010/main" val="39911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800" dirty="0"/>
              <a:t>Physik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62" y="1825625"/>
            <a:ext cx="3621238" cy="4828318"/>
          </a:xfrm>
          <a:prstGeom prst="rect">
            <a:avLst/>
          </a:prstGeom>
        </p:spPr>
      </p:pic>
      <p:sp>
        <p:nvSpPr>
          <p:cNvPr id="3" name="Sprechblase: oval 2">
            <a:extLst>
              <a:ext uri="{FF2B5EF4-FFF2-40B4-BE49-F238E27FC236}">
                <a16:creationId xmlns:a16="http://schemas.microsoft.com/office/drawing/2014/main" id="{C8060C14-7DF8-494D-BF5C-1CDFEC367A2A}"/>
              </a:ext>
            </a:extLst>
          </p:cNvPr>
          <p:cNvSpPr/>
          <p:nvPr/>
        </p:nvSpPr>
        <p:spPr>
          <a:xfrm>
            <a:off x="3204204" y="1952340"/>
            <a:ext cx="4141246" cy="3514912"/>
          </a:xfrm>
          <a:prstGeom prst="wedgeEllipseCallout">
            <a:avLst>
              <a:gd name="adj1" fmla="val 65587"/>
              <a:gd name="adj2" fmla="val 93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Und um was geht es da so?</a:t>
            </a:r>
          </a:p>
        </p:txBody>
      </p:sp>
    </p:spTree>
    <p:extLst>
      <p:ext uri="{BB962C8B-B14F-4D97-AF65-F5344CB8AC3E}">
        <p14:creationId xmlns:p14="http://schemas.microsoft.com/office/powerpoint/2010/main" val="356382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A53E1-8D9B-4B2E-8D48-BDE822CB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800" dirty="0"/>
              <a:t>Physik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935C72-E6E9-418E-AC75-F852E5B5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4" y="1697036"/>
            <a:ext cx="3621238" cy="48283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3AC5F7-9837-47B4-9480-B2C4FE5D516E}"/>
              </a:ext>
            </a:extLst>
          </p:cNvPr>
          <p:cNvSpPr txBox="1"/>
          <p:nvPr/>
        </p:nvSpPr>
        <p:spPr>
          <a:xfrm>
            <a:off x="4638252" y="1602816"/>
            <a:ext cx="30625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+mn-lt"/>
              </a:rPr>
              <a:t>Zum Beispiel um Schall, </a:t>
            </a:r>
          </a:p>
          <a:p>
            <a:r>
              <a:rPr lang="de-DE" sz="4000" dirty="0">
                <a:latin typeface="+mn-lt"/>
              </a:rPr>
              <a:t>Licht, Bewegungen, Elektrizität,</a:t>
            </a:r>
          </a:p>
          <a:p>
            <a:r>
              <a:rPr lang="de-DE" sz="4000" dirty="0">
                <a:latin typeface="+mn-lt"/>
              </a:rPr>
              <a:t>Wärme und</a:t>
            </a:r>
          </a:p>
          <a:p>
            <a:r>
              <a:rPr lang="de-DE" sz="4000" dirty="0">
                <a:latin typeface="+mn-lt"/>
              </a:rPr>
              <a:t>Atome.</a:t>
            </a:r>
          </a:p>
          <a:p>
            <a:endParaRPr lang="de-DE" sz="4000" dirty="0"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1846BDE-3D5E-4B62-8AFC-3F6604F12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898" y="1697036"/>
            <a:ext cx="1793442" cy="14515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18CC1B-6E27-4B12-AE51-F2329FCFA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49" y="3373021"/>
            <a:ext cx="1910577" cy="14265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A31A22-D5CE-4647-8583-1DDEE5CE3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898" y="5047830"/>
            <a:ext cx="1793442" cy="13117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321C238-4D7F-44D8-85C0-AA41FBF9D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380" y="3373021"/>
            <a:ext cx="1783983" cy="142656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94E48DC-9212-4021-98CE-91B460717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3748" y="1701137"/>
            <a:ext cx="1910577" cy="145151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69BE687-1A84-48FB-9A1E-38042A62E2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3749" y="5035851"/>
            <a:ext cx="1923820" cy="13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6713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HCG">
  <a:themeElements>
    <a:clrScheme name="HCGFarben">
      <a:dk1>
        <a:srgbClr val="0B2F46"/>
      </a:dk1>
      <a:lt1>
        <a:sysClr val="window" lastClr="FFFFFF"/>
      </a:lt1>
      <a:dk2>
        <a:srgbClr val="074263"/>
      </a:dk2>
      <a:lt2>
        <a:srgbClr val="FFFFFF"/>
      </a:lt2>
      <a:accent1>
        <a:srgbClr val="0B2F46"/>
      </a:accent1>
      <a:accent2>
        <a:srgbClr val="074263"/>
      </a:accent2>
      <a:accent3>
        <a:srgbClr val="4A7F9E"/>
      </a:accent3>
      <a:accent4>
        <a:srgbClr val="E5A623"/>
      </a:accent4>
      <a:accent5>
        <a:srgbClr val="F37148"/>
      </a:accent5>
      <a:accent6>
        <a:srgbClr val="BF3E26"/>
      </a:accent6>
      <a:hlink>
        <a:srgbClr val="4A7F9E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HCG" id="{E84792C4-02EF-4E62-8549-20AF08576AA7}" vid="{E014207D-86C8-4BE4-9872-91913D6AA5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HCG</Template>
  <TotalTime>0</TotalTime>
  <Words>205</Words>
  <Application>Microsoft Office PowerPoint</Application>
  <PresentationFormat>Breitbild</PresentationFormat>
  <Paragraphs>39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Design HCG</vt:lpstr>
      <vt:lpstr>Physik</vt:lpstr>
      <vt:lpstr>Physik</vt:lpstr>
      <vt:lpstr>Physik</vt:lpstr>
      <vt:lpstr>Physik</vt:lpstr>
      <vt:lpstr>Physik</vt:lpstr>
      <vt:lpstr>Physik</vt:lpstr>
      <vt:lpstr>Physik</vt:lpstr>
      <vt:lpstr>Physik</vt:lpstr>
      <vt:lpstr>Physik</vt:lpstr>
      <vt:lpstr>Physik</vt:lpstr>
      <vt:lpstr>Physik</vt:lpstr>
      <vt:lpstr>Physik</vt:lpstr>
      <vt:lpstr>Physik</vt:lpstr>
      <vt:lpstr>Physik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Physik</dc:title>
  <dc:creator>Martin Haug</dc:creator>
  <cp:lastModifiedBy>RIT</cp:lastModifiedBy>
  <cp:revision>18</cp:revision>
  <dcterms:created xsi:type="dcterms:W3CDTF">2021-01-27T08:55:26Z</dcterms:created>
  <dcterms:modified xsi:type="dcterms:W3CDTF">2022-01-27T10:55:02Z</dcterms:modified>
</cp:coreProperties>
</file>