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713" autoAdjust="0"/>
  </p:normalViewPr>
  <p:slideViewPr>
    <p:cSldViewPr>
      <p:cViewPr varScale="1">
        <p:scale>
          <a:sx n="64" d="100"/>
          <a:sy n="64" d="100"/>
        </p:scale>
        <p:origin x="484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99456" y="1122363"/>
            <a:ext cx="9468544" cy="2387600"/>
          </a:xfrm>
        </p:spPr>
        <p:txBody>
          <a:bodyPr anchor="b" anchorCtr="0"/>
          <a:lstStyle>
            <a:lvl1pPr algn="ctr">
              <a:defRPr sz="3375" b="1">
                <a:solidFill>
                  <a:srgbClr val="0A2F4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99456" y="3602038"/>
            <a:ext cx="9468544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C4263"/>
                </a:solidFill>
                <a:latin typeface="Century Gothic" panose="020B0502020202020204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e-DE" dirty="0"/>
              <a:t>Untertitel hinzufügen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199456" y="6356354"/>
            <a:ext cx="2381944" cy="365125"/>
          </a:xfrm>
          <a:prstGeom prst="rect">
            <a:avLst/>
          </a:prstGeom>
        </p:spPr>
        <p:txBody>
          <a:bodyPr anchor="ctr" anchorCtr="0"/>
          <a:lstStyle>
            <a:lvl1pPr>
              <a:defRPr sz="750">
                <a:latin typeface="+mn-lt"/>
              </a:defRPr>
            </a:lvl1pPr>
          </a:lstStyle>
          <a:p>
            <a:fld id="{6537FEA4-F83A-4179-BBDF-BB55DE396F78}" type="datetimeFigureOut">
              <a:rPr lang="de-DE" smtClean="0"/>
              <a:pPr/>
              <a:t>25.01.2022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5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093912" cy="365125"/>
          </a:xfrm>
        </p:spPr>
        <p:txBody>
          <a:bodyPr/>
          <a:lstStyle>
            <a:lvl1pPr>
              <a:defRPr sz="750">
                <a:latin typeface="+mn-lt"/>
              </a:defRPr>
            </a:lvl1pPr>
          </a:lstStyle>
          <a:p>
            <a:fld id="{7BC3B62B-2247-4435-90EB-9C4C86118551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6924DED-D754-4B5E-9A87-B12C2EEED4A5}"/>
              </a:ext>
            </a:extLst>
          </p:cNvPr>
          <p:cNvCxnSpPr>
            <a:cxnSpLocks/>
          </p:cNvCxnSpPr>
          <p:nvPr/>
        </p:nvCxnSpPr>
        <p:spPr>
          <a:xfrm>
            <a:off x="1199456" y="3501008"/>
            <a:ext cx="9468544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63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07436" y="980729"/>
            <a:ext cx="10346365" cy="565974"/>
          </a:xfrm>
        </p:spPr>
        <p:txBody>
          <a:bodyPr>
            <a:noAutofit/>
          </a:bodyPr>
          <a:lstStyle>
            <a:lvl1pPr>
              <a:defRPr sz="2100">
                <a:solidFill>
                  <a:srgbClr val="0A2F4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007436" y="1825625"/>
            <a:ext cx="10346365" cy="4351338"/>
          </a:xfrm>
        </p:spPr>
        <p:txBody>
          <a:bodyPr/>
          <a:lstStyle>
            <a:lvl1pPr>
              <a:defRPr>
                <a:solidFill>
                  <a:srgbClr val="0C4263"/>
                </a:solidFill>
              </a:defRPr>
            </a:lvl1pPr>
            <a:lvl2pPr>
              <a:defRPr>
                <a:solidFill>
                  <a:srgbClr val="0C4263"/>
                </a:solidFill>
              </a:defRPr>
            </a:lvl2pPr>
            <a:lvl3pPr>
              <a:defRPr>
                <a:solidFill>
                  <a:srgbClr val="0C4263"/>
                </a:solidFill>
              </a:defRPr>
            </a:lvl3pPr>
            <a:lvl4pPr>
              <a:defRPr>
                <a:solidFill>
                  <a:srgbClr val="0C4263"/>
                </a:solidFill>
              </a:defRPr>
            </a:lvl4pPr>
            <a:lvl5pPr>
              <a:defRPr>
                <a:solidFill>
                  <a:srgbClr val="0C4263"/>
                </a:solidFill>
              </a:defRPr>
            </a:lvl5pPr>
          </a:lstStyle>
          <a:p>
            <a:pPr lvl="0"/>
            <a:r>
              <a:rPr lang="de-DE" dirty="0"/>
              <a:t>Textmasterformt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07435" y="6381330"/>
            <a:ext cx="2573965" cy="329125"/>
          </a:xfrm>
          <a:prstGeom prst="rect">
            <a:avLst/>
          </a:prstGeom>
        </p:spPr>
        <p:txBody>
          <a:bodyPr anchor="ctr" anchorCtr="0"/>
          <a:lstStyle>
            <a:lvl1pPr>
              <a:defRPr sz="788"/>
            </a:lvl1pPr>
          </a:lstStyle>
          <a:p>
            <a:fld id="{6537FEA4-F83A-4179-BBDF-BB55DE396F78}" type="datetimeFigureOut">
              <a:rPr lang="de-DE" smtClean="0"/>
              <a:pPr/>
              <a:t>25.01.2022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5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50">
                <a:latin typeface="+mn-lt"/>
              </a:defRPr>
            </a:lvl1pPr>
          </a:lstStyle>
          <a:p>
            <a:fld id="{7BC3B62B-2247-4435-90EB-9C4C86118551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43AB7344-5586-4A44-8CCE-B9A70724292A}"/>
              </a:ext>
            </a:extLst>
          </p:cNvPr>
          <p:cNvCxnSpPr>
            <a:cxnSpLocks/>
          </p:cNvCxnSpPr>
          <p:nvPr/>
        </p:nvCxnSpPr>
        <p:spPr>
          <a:xfrm>
            <a:off x="1007434" y="1556792"/>
            <a:ext cx="10346367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78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5000"/>
            <a:lum/>
          </a:blip>
          <a:srcRect/>
          <a:stretch>
            <a:fillRect l="23000" r="-7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11425" y="942160"/>
            <a:ext cx="10442376" cy="686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1425" y="1825625"/>
            <a:ext cx="104423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BC3B62B-2247-4435-90EB-9C4C86118551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3D87DF2-7891-450A-A208-7B43EED0EEB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9" y="29994"/>
            <a:ext cx="4182776" cy="912167"/>
          </a:xfrm>
          <a:prstGeom prst="rect">
            <a:avLst/>
          </a:prstGeom>
        </p:spPr>
      </p:pic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9569013-CE10-4ADD-9070-2458102F1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1426" y="6356354"/>
            <a:ext cx="2669975" cy="365125"/>
          </a:xfrm>
          <a:prstGeom prst="rect">
            <a:avLst/>
          </a:prstGeom>
        </p:spPr>
        <p:txBody>
          <a:bodyPr anchor="ctr" anchorCtr="0"/>
          <a:lstStyle>
            <a:lvl1pPr>
              <a:defRPr sz="750">
                <a:latin typeface="+mn-lt"/>
              </a:defRPr>
            </a:lvl1pPr>
          </a:lstStyle>
          <a:p>
            <a:fld id="{6537FEA4-F83A-4179-BBDF-BB55DE396F78}" type="datetimeFigureOut">
              <a:rPr lang="de-DE" smtClean="0"/>
              <a:pPr/>
              <a:t>25.01.2022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083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E3D790-31F9-4504-AF9F-3322D053F4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Religion</a:t>
            </a:r>
            <a:br>
              <a:rPr lang="de-DE" dirty="0"/>
            </a:br>
            <a:r>
              <a:rPr lang="de-DE" dirty="0"/>
              <a:t>(Evangelisch / Katholisch)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5513FCD-C845-4474-B4D9-312B89A243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Am HCG Beilstein</a:t>
            </a:r>
          </a:p>
        </p:txBody>
      </p:sp>
    </p:spTree>
    <p:extLst>
      <p:ext uri="{BB962C8B-B14F-4D97-AF65-F5344CB8AC3E}">
        <p14:creationId xmlns:p14="http://schemas.microsoft.com/office/powerpoint/2010/main" val="1684266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 descr="Zwinkerndes Gesicht ohne Füllung">
            <a:extLst>
              <a:ext uri="{FF2B5EF4-FFF2-40B4-BE49-F238E27FC236}">
                <a16:creationId xmlns:a16="http://schemas.microsoft.com/office/drawing/2014/main" id="{6E22F593-54F3-44D0-82A0-985A82BAD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87346">
            <a:off x="6643807" y="1805699"/>
            <a:ext cx="914400" cy="914400"/>
          </a:xfrm>
          <a:prstGeom prst="rect">
            <a:avLst/>
          </a:prstGeom>
        </p:spPr>
      </p:pic>
      <p:pic>
        <p:nvPicPr>
          <p:cNvPr id="30" name="Grafik 29" descr="Besorgtes Gesicht ohne Füllung">
            <a:extLst>
              <a:ext uri="{FF2B5EF4-FFF2-40B4-BE49-F238E27FC236}">
                <a16:creationId xmlns:a16="http://schemas.microsoft.com/office/drawing/2014/main" id="{41101534-991C-43F8-8782-E60108851D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8421" y="3651448"/>
            <a:ext cx="914400" cy="914400"/>
          </a:xfrm>
          <a:prstGeom prst="rect">
            <a:avLst/>
          </a:prstGeom>
        </p:spPr>
      </p:pic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1771424" y="1186216"/>
            <a:ext cx="8717064" cy="56717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 lvl="1">
              <a:buFont typeface="Wingdings" panose="05000000000000000000" pitchFamily="2" charset="2"/>
              <a:buChar char="Ø"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 descr="Teufelsgesicht ohne Füllung">
            <a:extLst>
              <a:ext uri="{FF2B5EF4-FFF2-40B4-BE49-F238E27FC236}">
                <a16:creationId xmlns:a16="http://schemas.microsoft.com/office/drawing/2014/main" id="{6D7099F5-7529-4DF4-B4BC-6AEBED470D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94906" y="2047851"/>
            <a:ext cx="914400" cy="914400"/>
          </a:xfrm>
          <a:prstGeom prst="rect">
            <a:avLst/>
          </a:prstGeom>
        </p:spPr>
      </p:pic>
      <p:pic>
        <p:nvPicPr>
          <p:cNvPr id="8" name="Grafik 7" descr="Verliebtes Gesicht ohne Füllung">
            <a:extLst>
              <a:ext uri="{FF2B5EF4-FFF2-40B4-BE49-F238E27FC236}">
                <a16:creationId xmlns:a16="http://schemas.microsoft.com/office/drawing/2014/main" id="{066D71DD-D4E4-49A9-A8E8-E2E23D0BDB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837935">
            <a:off x="9765075" y="4328523"/>
            <a:ext cx="914400" cy="914400"/>
          </a:xfrm>
          <a:prstGeom prst="rect">
            <a:avLst/>
          </a:prstGeom>
        </p:spPr>
      </p:pic>
      <p:sp>
        <p:nvSpPr>
          <p:cNvPr id="12" name="Sprechblase: oval 11">
            <a:extLst>
              <a:ext uri="{FF2B5EF4-FFF2-40B4-BE49-F238E27FC236}">
                <a16:creationId xmlns:a16="http://schemas.microsoft.com/office/drawing/2014/main" id="{934AE4BB-39D2-499F-90F4-6AB530915866}"/>
              </a:ext>
            </a:extLst>
          </p:cNvPr>
          <p:cNvSpPr/>
          <p:nvPr/>
        </p:nvSpPr>
        <p:spPr>
          <a:xfrm>
            <a:off x="1568426" y="2756430"/>
            <a:ext cx="1905074" cy="132129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Kann man mit Gott wirklich reden?</a:t>
            </a:r>
          </a:p>
        </p:txBody>
      </p:sp>
      <p:sp>
        <p:nvSpPr>
          <p:cNvPr id="14" name="Sprechblase: oval 13">
            <a:extLst>
              <a:ext uri="{FF2B5EF4-FFF2-40B4-BE49-F238E27FC236}">
                <a16:creationId xmlns:a16="http://schemas.microsoft.com/office/drawing/2014/main" id="{F67DA5A2-D721-4C26-8DC9-3D5318BB6171}"/>
              </a:ext>
            </a:extLst>
          </p:cNvPr>
          <p:cNvSpPr/>
          <p:nvPr/>
        </p:nvSpPr>
        <p:spPr>
          <a:xfrm rot="957073">
            <a:off x="7612613" y="1778986"/>
            <a:ext cx="2329408" cy="114427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Wie heißt unsere Kirche? Wer ist hier der Chef?</a:t>
            </a:r>
          </a:p>
        </p:txBody>
      </p:sp>
      <p:sp>
        <p:nvSpPr>
          <p:cNvPr id="15" name="Sprechblase: oval 14">
            <a:extLst>
              <a:ext uri="{FF2B5EF4-FFF2-40B4-BE49-F238E27FC236}">
                <a16:creationId xmlns:a16="http://schemas.microsoft.com/office/drawing/2014/main" id="{3C7F4942-9816-4152-83A6-B0953409829B}"/>
              </a:ext>
            </a:extLst>
          </p:cNvPr>
          <p:cNvSpPr/>
          <p:nvPr/>
        </p:nvSpPr>
        <p:spPr>
          <a:xfrm rot="20397013">
            <a:off x="4414720" y="4725109"/>
            <a:ext cx="2329408" cy="100811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Ist Jesus wirklich  in einem Stall geboren?</a:t>
            </a:r>
          </a:p>
        </p:txBody>
      </p:sp>
      <p:sp>
        <p:nvSpPr>
          <p:cNvPr id="16" name="Sprechblase: oval 15">
            <a:extLst>
              <a:ext uri="{FF2B5EF4-FFF2-40B4-BE49-F238E27FC236}">
                <a16:creationId xmlns:a16="http://schemas.microsoft.com/office/drawing/2014/main" id="{5DDC827A-645A-4431-B11A-B4C8ECADE8C2}"/>
              </a:ext>
            </a:extLst>
          </p:cNvPr>
          <p:cNvSpPr/>
          <p:nvPr/>
        </p:nvSpPr>
        <p:spPr>
          <a:xfrm rot="20213853">
            <a:off x="3349361" y="1879872"/>
            <a:ext cx="2329408" cy="100811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Wo kommt die Bibel her?</a:t>
            </a:r>
          </a:p>
        </p:txBody>
      </p:sp>
      <p:sp>
        <p:nvSpPr>
          <p:cNvPr id="17" name="Sprechblase: oval 16">
            <a:extLst>
              <a:ext uri="{FF2B5EF4-FFF2-40B4-BE49-F238E27FC236}">
                <a16:creationId xmlns:a16="http://schemas.microsoft.com/office/drawing/2014/main" id="{32D231F8-0B93-4A19-BF7A-9C0A7C6B5095}"/>
              </a:ext>
            </a:extLst>
          </p:cNvPr>
          <p:cNvSpPr/>
          <p:nvPr/>
        </p:nvSpPr>
        <p:spPr>
          <a:xfrm rot="1275630">
            <a:off x="761372" y="4750424"/>
            <a:ext cx="2470326" cy="122469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Warum gibt es Evangelische und Katholische?</a:t>
            </a:r>
          </a:p>
        </p:txBody>
      </p:sp>
      <p:sp>
        <p:nvSpPr>
          <p:cNvPr id="18" name="Sprechblase: oval 17">
            <a:extLst>
              <a:ext uri="{FF2B5EF4-FFF2-40B4-BE49-F238E27FC236}">
                <a16:creationId xmlns:a16="http://schemas.microsoft.com/office/drawing/2014/main" id="{48E1AEAD-4341-4D90-A1DA-E41C73A0A4F4}"/>
              </a:ext>
            </a:extLst>
          </p:cNvPr>
          <p:cNvSpPr/>
          <p:nvPr/>
        </p:nvSpPr>
        <p:spPr>
          <a:xfrm rot="20633157">
            <a:off x="8740086" y="5387517"/>
            <a:ext cx="2329408" cy="100811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Ist die „Goldene Regel“ wirklich aus Gold?</a:t>
            </a:r>
          </a:p>
        </p:txBody>
      </p:sp>
      <p:sp>
        <p:nvSpPr>
          <p:cNvPr id="19" name="Sprechblase: oval 18">
            <a:extLst>
              <a:ext uri="{FF2B5EF4-FFF2-40B4-BE49-F238E27FC236}">
                <a16:creationId xmlns:a16="http://schemas.microsoft.com/office/drawing/2014/main" id="{2FC04B61-2D74-4E6C-AA86-FFF8179CEB91}"/>
              </a:ext>
            </a:extLst>
          </p:cNvPr>
          <p:cNvSpPr/>
          <p:nvPr/>
        </p:nvSpPr>
        <p:spPr>
          <a:xfrm>
            <a:off x="4920522" y="2702496"/>
            <a:ext cx="2329408" cy="100811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Was feiert man eigentlich an Pfingsten?</a:t>
            </a:r>
          </a:p>
        </p:txBody>
      </p:sp>
      <p:sp>
        <p:nvSpPr>
          <p:cNvPr id="20" name="Sprechblase: oval 19">
            <a:extLst>
              <a:ext uri="{FF2B5EF4-FFF2-40B4-BE49-F238E27FC236}">
                <a16:creationId xmlns:a16="http://schemas.microsoft.com/office/drawing/2014/main" id="{CE55A277-B0A1-4B21-8FCA-2DAC59332689}"/>
              </a:ext>
            </a:extLst>
          </p:cNvPr>
          <p:cNvSpPr/>
          <p:nvPr/>
        </p:nvSpPr>
        <p:spPr>
          <a:xfrm>
            <a:off x="9145850" y="3002324"/>
            <a:ext cx="2329408" cy="100811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Was hat Jesus mit Mobbing zu tun?</a:t>
            </a:r>
          </a:p>
        </p:txBody>
      </p:sp>
      <p:sp>
        <p:nvSpPr>
          <p:cNvPr id="21" name="Sprechblase: oval 20">
            <a:extLst>
              <a:ext uri="{FF2B5EF4-FFF2-40B4-BE49-F238E27FC236}">
                <a16:creationId xmlns:a16="http://schemas.microsoft.com/office/drawing/2014/main" id="{BF17B3FC-7AA3-4F0C-A1C9-0344A28218D4}"/>
              </a:ext>
            </a:extLst>
          </p:cNvPr>
          <p:cNvSpPr/>
          <p:nvPr/>
        </p:nvSpPr>
        <p:spPr>
          <a:xfrm>
            <a:off x="5867237" y="5567278"/>
            <a:ext cx="2329408" cy="100811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Wie ist die Welt entstanden?</a:t>
            </a:r>
          </a:p>
        </p:txBody>
      </p:sp>
      <p:sp>
        <p:nvSpPr>
          <p:cNvPr id="22" name="Sprechblase: oval 21">
            <a:extLst>
              <a:ext uri="{FF2B5EF4-FFF2-40B4-BE49-F238E27FC236}">
                <a16:creationId xmlns:a16="http://schemas.microsoft.com/office/drawing/2014/main" id="{60B668FD-8006-4A30-8952-43FA4825A21B}"/>
              </a:ext>
            </a:extLst>
          </p:cNvPr>
          <p:cNvSpPr/>
          <p:nvPr/>
        </p:nvSpPr>
        <p:spPr>
          <a:xfrm rot="21445641">
            <a:off x="2793300" y="3832944"/>
            <a:ext cx="2329408" cy="1131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Glauben die Muslime auch an Gott ?</a:t>
            </a:r>
          </a:p>
        </p:txBody>
      </p:sp>
      <p:pic>
        <p:nvPicPr>
          <p:cNvPr id="32" name="Grafik 31" descr="Lachendes Gesicht ohne Füllung">
            <a:extLst>
              <a:ext uri="{FF2B5EF4-FFF2-40B4-BE49-F238E27FC236}">
                <a16:creationId xmlns:a16="http://schemas.microsoft.com/office/drawing/2014/main" id="{6D6F95A9-F4E0-4409-A601-0946BD8BA7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451794">
            <a:off x="3353191" y="5133574"/>
            <a:ext cx="914400" cy="914400"/>
          </a:xfrm>
          <a:prstGeom prst="rect">
            <a:avLst/>
          </a:prstGeom>
        </p:spPr>
      </p:pic>
      <p:sp>
        <p:nvSpPr>
          <p:cNvPr id="41" name="Sprechblase: oval 40">
            <a:extLst>
              <a:ext uri="{FF2B5EF4-FFF2-40B4-BE49-F238E27FC236}">
                <a16:creationId xmlns:a16="http://schemas.microsoft.com/office/drawing/2014/main" id="{BDE68CC1-E6DB-44B6-87C6-A49A3701EC3B}"/>
              </a:ext>
            </a:extLst>
          </p:cNvPr>
          <p:cNvSpPr/>
          <p:nvPr/>
        </p:nvSpPr>
        <p:spPr>
          <a:xfrm rot="893076">
            <a:off x="7721688" y="3868780"/>
            <a:ext cx="1683989" cy="15075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Was tun, wenn ich Angst habe?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66A1FF8-B13B-4699-B117-6CE7CF4D0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1062826"/>
            <a:ext cx="10346365" cy="565974"/>
          </a:xfrm>
        </p:spPr>
        <p:txBody>
          <a:bodyPr/>
          <a:lstStyle/>
          <a:p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Religion (evangelisch/katholisch)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2251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1007436" y="1772816"/>
            <a:ext cx="10273140" cy="4896544"/>
          </a:xfrm>
        </p:spPr>
        <p:txBody>
          <a:bodyPr>
            <a:normAutofit fontScale="70000" lnSpcReduction="20000"/>
          </a:bodyPr>
          <a:lstStyle/>
          <a:p>
            <a:pPr marL="0" lvl="1" indent="0">
              <a:buNone/>
            </a:pPr>
            <a:r>
              <a:rPr lang="de-DE" sz="2100" dirty="0"/>
              <a:t>So viele Fragen! Mit denen beschäftigen wir uns in „Religion“.  </a:t>
            </a:r>
          </a:p>
          <a:p>
            <a:pPr marL="0" lvl="1" indent="0">
              <a:buNone/>
            </a:pPr>
            <a:endParaRPr lang="de-DE" sz="2100" dirty="0"/>
          </a:p>
          <a:p>
            <a:pPr marL="0" lvl="1" indent="0">
              <a:buNone/>
            </a:pPr>
            <a:r>
              <a:rPr lang="de-DE" sz="2100" dirty="0"/>
              <a:t>Das ist, wie schon in der Grundschule, ein Fach wie alle anderen</a:t>
            </a:r>
          </a:p>
          <a:p>
            <a:pPr marL="0" lvl="1" indent="0">
              <a:buNone/>
            </a:pPr>
            <a:r>
              <a:rPr lang="de-DE" sz="2100" dirty="0"/>
              <a:t>- und trotzdem ein bisschen anders.</a:t>
            </a:r>
          </a:p>
          <a:p>
            <a:pPr marL="0" indent="0">
              <a:buNone/>
            </a:pPr>
            <a:endParaRPr lang="de-DE" sz="2600" dirty="0"/>
          </a:p>
          <a:p>
            <a:pPr marL="0" indent="0">
              <a:buNone/>
            </a:pPr>
            <a:endParaRPr lang="de-DE" sz="2600" dirty="0"/>
          </a:p>
          <a:p>
            <a:pPr marL="0" indent="0">
              <a:buNone/>
            </a:pPr>
            <a:endParaRPr lang="de-DE" sz="2600" dirty="0"/>
          </a:p>
          <a:p>
            <a:pPr marL="268288" indent="-268288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de-DE" sz="2300" dirty="0"/>
              <a:t>Gerade weil immer mehr Schüler/innen kaum noch in religiöse Traditionen hineinwachsen, kommt dem Religionsunterricht eine besondere Bedeutung zu, auch wenn er die häusliche religiöse Erziehung und persönliches Glaubensleben nicht ersetzen kann und will. </a:t>
            </a:r>
          </a:p>
          <a:p>
            <a:pPr marL="268288" indent="-268288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de-DE" sz="2300" b="1" dirty="0"/>
              <a:t>Sieben evangelische und zwei katholische Religionslehrer/innen </a:t>
            </a:r>
            <a:r>
              <a:rPr lang="de-DE" sz="2300" dirty="0"/>
              <a:t>bemühen sich, in der Regel in </a:t>
            </a:r>
            <a:r>
              <a:rPr lang="de-DE" sz="2300" b="1" dirty="0"/>
              <a:t>einer (kath.) bzw. 3-4  (</a:t>
            </a:r>
            <a:r>
              <a:rPr lang="de-DE" sz="2300" b="1" dirty="0" err="1"/>
              <a:t>evang</a:t>
            </a:r>
            <a:r>
              <a:rPr lang="de-DE" sz="2300" b="1" dirty="0"/>
              <a:t>.) Gruppen pro Klassenstufe</a:t>
            </a:r>
            <a:r>
              <a:rPr lang="de-DE" sz="2300" dirty="0"/>
              <a:t>, den Schüler/innen notwendige Kenntnisse und Fertigkeiten zu vermitteln, um sich bestenfalls eine spirituelle Tiefendimension des Lebens zu erschließen. </a:t>
            </a:r>
          </a:p>
          <a:p>
            <a:pPr marL="268288" indent="-268288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de-DE" sz="2300" dirty="0"/>
              <a:t>Wir bewegen uns immer in einem Spannungsfeld: einerseits reguläres Schulfach zu sein, in dem Leistungen erbracht und Noten gegeben werden müssen, andererseits persönlich Lebensrelevantes weitergeben zu wollen, das jenseits der Wissensvermittlung liegt.</a:t>
            </a:r>
          </a:p>
          <a:p>
            <a:pPr marL="268288" indent="-268288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de-DE" sz="2300" dirty="0"/>
              <a:t>Wir verlangen keine Glaubensüberzeugung und prüfen diese auch nicht ab. Dennoch sind wir froh, wenn es da und dort gelingt, das Besondere unseres Faches im Unterricht aufscheinen zu lassen.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4BD78DA-F14B-419A-A1D9-FD009B7C92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2" t="21552" r="23279" b="22527"/>
          <a:stretch/>
        </p:blipFill>
        <p:spPr>
          <a:xfrm>
            <a:off x="7425009" y="1775456"/>
            <a:ext cx="3855567" cy="1653544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8350E40A-C395-4C7D-BBE0-25D137A0E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Religion (evangelisch/katholisch)</a:t>
            </a:r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1007436" y="1772816"/>
            <a:ext cx="10346365" cy="46805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2800" b="1" dirty="0"/>
              <a:t>Was wir über den Unterricht </a:t>
            </a:r>
          </a:p>
          <a:p>
            <a:pPr marL="0" indent="0">
              <a:buNone/>
            </a:pPr>
            <a:r>
              <a:rPr lang="de-DE" sz="2800" b="1" dirty="0"/>
              <a:t>hinaus unternehmen</a:t>
            </a:r>
            <a:r>
              <a:rPr lang="de-DE" sz="3000" b="1" dirty="0"/>
              <a:t>: </a:t>
            </a:r>
          </a:p>
          <a:p>
            <a:pPr marL="0" indent="0">
              <a:buNone/>
            </a:pPr>
            <a:endParaRPr lang="de-DE" sz="2200" dirty="0"/>
          </a:p>
          <a:p>
            <a:pPr marL="268288" indent="-268288">
              <a:buFont typeface="Wingdings" panose="05000000000000000000" pitchFamily="2" charset="2"/>
              <a:buChar char="Ø"/>
            </a:pPr>
            <a:r>
              <a:rPr lang="de-DE" sz="1800" dirty="0"/>
              <a:t>Gestaltung der </a:t>
            </a:r>
            <a:r>
              <a:rPr lang="de-DE" sz="1800" b="1" dirty="0"/>
              <a:t>Schulanfangsgottesdienste</a:t>
            </a:r>
            <a:r>
              <a:rPr lang="de-DE" sz="1800" dirty="0"/>
              <a:t> in der ersten Schulwoche, </a:t>
            </a:r>
            <a:br>
              <a:rPr lang="de-DE" sz="1800" dirty="0"/>
            </a:br>
            <a:r>
              <a:rPr lang="de-DE" sz="1800" dirty="0"/>
              <a:t>teilweise gemeinsam mit dem Schülerbibelkreis am HCG(SBK)</a:t>
            </a:r>
          </a:p>
          <a:p>
            <a:pPr marL="268288" indent="-268288">
              <a:buFont typeface="Wingdings" panose="05000000000000000000" pitchFamily="2" charset="2"/>
              <a:buChar char="Ø"/>
            </a:pPr>
            <a:r>
              <a:rPr lang="de-DE" sz="1800" dirty="0"/>
              <a:t>Mitwirkung am jährlichen </a:t>
            </a:r>
            <a:r>
              <a:rPr lang="de-DE" sz="1800" b="1" dirty="0"/>
              <a:t>Adventskonzert</a:t>
            </a:r>
            <a:r>
              <a:rPr lang="de-DE" sz="1800" dirty="0"/>
              <a:t> des HCG (Textbeiträge)</a:t>
            </a:r>
          </a:p>
          <a:p>
            <a:pPr marL="268288" indent="-268288">
              <a:buFont typeface="Wingdings" panose="05000000000000000000" pitchFamily="2" charset="2"/>
              <a:buChar char="Ø"/>
            </a:pPr>
            <a:r>
              <a:rPr lang="de-DE" sz="1800" b="1" dirty="0"/>
              <a:t>Krippenprojekt</a:t>
            </a:r>
            <a:r>
              <a:rPr lang="de-DE" sz="1800" dirty="0"/>
              <a:t> in Klasse 5</a:t>
            </a:r>
          </a:p>
          <a:p>
            <a:pPr marL="268288" indent="-268288">
              <a:buFont typeface="Wingdings" panose="05000000000000000000" pitchFamily="2" charset="2"/>
              <a:buChar char="Ø"/>
            </a:pPr>
            <a:r>
              <a:rPr lang="de-DE" sz="1800" dirty="0"/>
              <a:t>Moscheebesuche, Friedhofsbegehungen, Ausfahrten zu Gedenkstätten …</a:t>
            </a:r>
          </a:p>
          <a:p>
            <a:pPr marL="268288" indent="-268288">
              <a:buFont typeface="Wingdings" panose="05000000000000000000" pitchFamily="2" charset="2"/>
              <a:buChar char="Ø"/>
            </a:pPr>
            <a:r>
              <a:rPr lang="de-DE" sz="1800" dirty="0"/>
              <a:t>(Das </a:t>
            </a:r>
            <a:r>
              <a:rPr lang="de-DE" sz="1800" b="1" dirty="0"/>
              <a:t>Sozialpraktikum</a:t>
            </a:r>
            <a:r>
              <a:rPr lang="de-DE" sz="1800" dirty="0"/>
              <a:t> in Kl. 8 wurde ursprünglich im Rahmen des Religionsunterrichts ins Leben gerufen. Inzwischen wird es als Teil des Schulprofils in der gesamten Klassenstufe 8 durchgeführt.)</a:t>
            </a:r>
          </a:p>
          <a:p>
            <a:pPr marL="268288" indent="-268288">
              <a:buFont typeface="Wingdings" panose="05000000000000000000" pitchFamily="2" charset="2"/>
              <a:buChar char="Ø"/>
            </a:pPr>
            <a:r>
              <a:rPr lang="de-DE" sz="1800" dirty="0"/>
              <a:t>(seit längerem nicht mehr realisiert, aber hoffentlich bald wieder möglich: Angebot eines </a:t>
            </a:r>
            <a:r>
              <a:rPr lang="de-DE" sz="1800" b="1" dirty="0"/>
              <a:t>Klosterwochenendes</a:t>
            </a:r>
            <a:r>
              <a:rPr lang="de-DE" sz="1800" dirty="0"/>
              <a:t> als „Tage der Orientierung“ für die Klassen 10 oder 11)</a:t>
            </a:r>
          </a:p>
          <a:p>
            <a:pPr marL="0" indent="0">
              <a:buNone/>
            </a:pPr>
            <a:endParaRPr lang="de-DE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„In der Auseinandersetzung mit Erscheinungen eines manipulativen und seichten Zeitgeistes [soll] die christliche Botschaft als ein davon befreiendes Sinnangebot begreif-bar gemacht werden, das letztlich seinen Ursprung in der biblischen Vorstellung von der einzigartigen Würde des Menschen hat, die sich allein seinem </a:t>
            </a:r>
            <a:r>
              <a:rPr lang="de-DE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Geschaffensein</a:t>
            </a:r>
            <a:r>
              <a:rPr lang="de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durch einen gütigen Gott verdankt.“ </a:t>
            </a:r>
          </a:p>
          <a:p>
            <a:pPr marL="0" indent="0">
              <a:buNone/>
            </a:pPr>
            <a:r>
              <a:rPr lang="de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Homepage des HCG)</a:t>
            </a:r>
          </a:p>
          <a:p>
            <a:pPr marL="0" indent="0">
              <a:buNone/>
            </a:pPr>
            <a:endParaRPr lang="de-DE" sz="24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7AD2E31-A589-4F2A-BB3F-187B0DFF22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222" y="1743607"/>
            <a:ext cx="3031579" cy="1580987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2F34F4DA-EEE6-4426-BE32-7324BDD3B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Religion (evangelisch/katholisch)</a:t>
            </a:r>
            <a:endParaRPr lang="de-D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HCG">
  <a:themeElements>
    <a:clrScheme name="HCGFarben">
      <a:dk1>
        <a:srgbClr val="0B2F46"/>
      </a:dk1>
      <a:lt1>
        <a:sysClr val="window" lastClr="FFFFFF"/>
      </a:lt1>
      <a:dk2>
        <a:srgbClr val="074263"/>
      </a:dk2>
      <a:lt2>
        <a:srgbClr val="FFFFFF"/>
      </a:lt2>
      <a:accent1>
        <a:srgbClr val="0B2F46"/>
      </a:accent1>
      <a:accent2>
        <a:srgbClr val="074263"/>
      </a:accent2>
      <a:accent3>
        <a:srgbClr val="4A7F9E"/>
      </a:accent3>
      <a:accent4>
        <a:srgbClr val="E5A623"/>
      </a:accent4>
      <a:accent5>
        <a:srgbClr val="F37148"/>
      </a:accent5>
      <a:accent6>
        <a:srgbClr val="BF3E26"/>
      </a:accent6>
      <a:hlink>
        <a:srgbClr val="4A7F9E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 HCG" id="{E84792C4-02EF-4E62-8549-20AF08576AA7}" vid="{E014207D-86C8-4BE4-9872-91913D6AA5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 HCG</Template>
  <TotalTime>0</TotalTime>
  <Words>472</Words>
  <Application>Microsoft Office PowerPoint</Application>
  <PresentationFormat>Breitbild</PresentationFormat>
  <Paragraphs>40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Calibri</vt:lpstr>
      <vt:lpstr>Century Gothic</vt:lpstr>
      <vt:lpstr>Times New Roman</vt:lpstr>
      <vt:lpstr>Wingdings</vt:lpstr>
      <vt:lpstr>Design HCG</vt:lpstr>
      <vt:lpstr>Religion (Evangelisch / Katholisch)</vt:lpstr>
      <vt:lpstr>Religion (evangelisch/katholisch)</vt:lpstr>
      <vt:lpstr>Religion (evangelisch/katholisch)</vt:lpstr>
      <vt:lpstr>Religion (evangelisch/katholisch)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Mathematik</dc:title>
  <dc:creator>Christina</dc:creator>
  <cp:lastModifiedBy>RIT</cp:lastModifiedBy>
  <cp:revision>39</cp:revision>
  <dcterms:created xsi:type="dcterms:W3CDTF">2020-12-19T13:48:09Z</dcterms:created>
  <dcterms:modified xsi:type="dcterms:W3CDTF">2022-01-25T11:59:53Z</dcterms:modified>
</cp:coreProperties>
</file>