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C4263"/>
    <a:srgbClr val="0A2F46"/>
    <a:srgbClr val="C03E27"/>
    <a:srgbClr val="F07048"/>
    <a:srgbClr val="E96E09"/>
    <a:srgbClr val="003E6C"/>
    <a:srgbClr val="2F5597"/>
    <a:srgbClr val="003760"/>
    <a:srgbClr val="F89746"/>
    <a:srgbClr val="004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8791" autoAdjust="0"/>
  </p:normalViewPr>
  <p:slideViewPr>
    <p:cSldViewPr>
      <p:cViewPr varScale="1">
        <p:scale>
          <a:sx n="38" d="100"/>
          <a:sy n="38" d="100"/>
        </p:scale>
        <p:origin x="56" y="6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93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316" y="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8BB133F-23F2-4118-BD0C-91845997A323}" type="datetime1">
              <a:rPr lang="de-DE" altLang="de-DE"/>
              <a:pPr>
                <a:defRPr/>
              </a:pPr>
              <a:t>27.01.2022</a:t>
            </a:fld>
            <a:endParaRPr lang="de-DE" altLang="de-DE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8189504-D14D-4631-BEF9-2D7E4E87E5C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859958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F30F50-E91B-475C-85BD-F31B332CB862}" type="datetime1">
              <a:rPr lang="de-DE" altLang="de-DE"/>
              <a:pPr>
                <a:defRPr/>
              </a:pPr>
              <a:t>27.01.2022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CB40BB-A2AC-453C-A8BB-A9F9EF009C7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55964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99456" y="1122363"/>
            <a:ext cx="9468544" cy="2387600"/>
          </a:xfrm>
        </p:spPr>
        <p:txBody>
          <a:bodyPr anchor="b" anchorCtr="0"/>
          <a:lstStyle>
            <a:lvl1pPr algn="ctr">
              <a:defRPr sz="4500" b="1">
                <a:solidFill>
                  <a:srgbClr val="0A2F4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99456" y="3602038"/>
            <a:ext cx="946854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C4263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99456" y="6356352"/>
            <a:ext cx="2381944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093912" cy="365125"/>
          </a:xfr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9C6078DD-8CDD-43BF-9528-D60290819F66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6924DED-D754-4B5E-9A87-B12C2EEED4A5}"/>
              </a:ext>
            </a:extLst>
          </p:cNvPr>
          <p:cNvCxnSpPr>
            <a:cxnSpLocks/>
          </p:cNvCxnSpPr>
          <p:nvPr userDrawn="1"/>
        </p:nvCxnSpPr>
        <p:spPr>
          <a:xfrm>
            <a:off x="1199456" y="3501008"/>
            <a:ext cx="9468544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94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07435" y="980729"/>
            <a:ext cx="10346365" cy="565974"/>
          </a:xfrm>
        </p:spPr>
        <p:txBody>
          <a:bodyPr>
            <a:noAutofit/>
          </a:bodyPr>
          <a:lstStyle>
            <a:lvl1pPr>
              <a:defRPr sz="2800">
                <a:solidFill>
                  <a:srgbClr val="0A2F4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007435" y="1825625"/>
            <a:ext cx="10346365" cy="4351338"/>
          </a:xfrm>
        </p:spPr>
        <p:txBody>
          <a:bodyPr/>
          <a:lstStyle>
            <a:lvl1pPr>
              <a:defRPr>
                <a:solidFill>
                  <a:srgbClr val="0C4263"/>
                </a:solidFill>
              </a:defRPr>
            </a:lvl1pPr>
            <a:lvl2pPr>
              <a:defRPr>
                <a:solidFill>
                  <a:srgbClr val="0C4263"/>
                </a:solidFill>
              </a:defRPr>
            </a:lvl2pPr>
            <a:lvl3pPr>
              <a:defRPr>
                <a:solidFill>
                  <a:srgbClr val="0C4263"/>
                </a:solidFill>
              </a:defRPr>
            </a:lvl3pPr>
            <a:lvl4pPr>
              <a:defRPr>
                <a:solidFill>
                  <a:srgbClr val="0C4263"/>
                </a:solidFill>
              </a:defRPr>
            </a:lvl4pPr>
            <a:lvl5pPr>
              <a:defRPr>
                <a:solidFill>
                  <a:srgbClr val="0C4263"/>
                </a:solidFill>
              </a:defRPr>
            </a:lvl5pPr>
          </a:lstStyle>
          <a:p>
            <a:pPr lvl="0"/>
            <a:r>
              <a:rPr lang="de-DE" dirty="0"/>
              <a:t>Textmasterformt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07434" y="6381328"/>
            <a:ext cx="2573965" cy="329125"/>
          </a:xfrm>
          <a:prstGeom prst="rect">
            <a:avLst/>
          </a:prstGeom>
        </p:spPr>
        <p:txBody>
          <a:bodyPr anchor="ctr" anchorCtr="0"/>
          <a:lstStyle>
            <a:lvl1pPr>
              <a:defRPr sz="105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3AB7344-5586-4A44-8CCE-B9A70724292A}"/>
              </a:ext>
            </a:extLst>
          </p:cNvPr>
          <p:cNvCxnSpPr>
            <a:cxnSpLocks/>
          </p:cNvCxnSpPr>
          <p:nvPr userDrawn="1"/>
        </p:nvCxnSpPr>
        <p:spPr>
          <a:xfrm>
            <a:off x="1007434" y="1556792"/>
            <a:ext cx="10346366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5000"/>
            <a:lum/>
          </a:blip>
          <a:srcRect/>
          <a:stretch>
            <a:fillRect l="23000" r="-7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1425" y="942158"/>
            <a:ext cx="10442376" cy="686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1425" y="1825625"/>
            <a:ext cx="104423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1AD6A3-B0CB-4935-946C-E02E23018880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D87DF2-7891-450A-A208-7B43EED0EEB1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329" y="29992"/>
            <a:ext cx="4182776" cy="912167"/>
          </a:xfrm>
          <a:prstGeom prst="rect">
            <a:avLst/>
          </a:prstGeom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9569013-CE10-4ADD-9070-2458102F1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424" y="6356352"/>
            <a:ext cx="2669975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21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Datei:Kompass_de.svg" TargetMode="External"/><Relationship Id="rId13" Type="http://schemas.openxmlformats.org/officeDocument/2006/relationships/hyperlink" Target="https://commons.wikimedia.org/wiki/File:Europa_1701.svg" TargetMode="External"/><Relationship Id="rId3" Type="http://schemas.openxmlformats.org/officeDocument/2006/relationships/hyperlink" Target="https://creativecommons.org/licenses/by/3.0/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5.png"/><Relationship Id="rId2" Type="http://schemas.openxmlformats.org/officeDocument/2006/relationships/hyperlink" Target="https://www.flickr.com/photos/134465805@N06/214718774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globus-erde-welt-globalisierung-563239/" TargetMode="External"/><Relationship Id="rId11" Type="http://schemas.openxmlformats.org/officeDocument/2006/relationships/hyperlink" Target="https://pixabay.com/en/cloud-rain-drops-drawing-sky-309469/" TargetMode="External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F4D1F-5CCF-49F6-864F-7434551176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Geografie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DA993A-B72A-4560-A5E6-82F14D87D5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Am HCG </a:t>
            </a:r>
            <a:r>
              <a:rPr lang="en-GB" dirty="0" err="1"/>
              <a:t>Beilstein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07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F7A81-9D0E-48A6-B9E7-39015A102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Geografie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182391-E583-4200-A963-5823867A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7491D0-E532-4F40-81B5-CD7CB97E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E073725-B394-4E2B-912D-32BEDFBB0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38854" y="3883213"/>
            <a:ext cx="2432797" cy="324373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0D77D05-0C35-4F56-8127-3B76F7F68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5" y="1736220"/>
            <a:ext cx="3243728" cy="24327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8276E9D-4290-4E45-B991-2B40118DB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235" y="4288679"/>
            <a:ext cx="3243728" cy="243279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D0EEF70-7E73-4DCA-BE4F-5FA6CA3E72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235" y="1665535"/>
            <a:ext cx="3243728" cy="243279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46F0628-38B8-4750-B1D1-D4FE6249C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01" y="2349668"/>
            <a:ext cx="4467343" cy="33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6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85826-76B1-4C88-9957-C653395F7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Geografie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B3BE3B-F13D-402E-B1FA-FB5767B0C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Das Fach Geographie (oder auch Erdkunde) wird am HCG je nach Jahrgang meist mit einer oder zwei Stunden pro Woche unterrichtet.</a:t>
            </a:r>
          </a:p>
          <a:p>
            <a:r>
              <a:rPr lang="de-DE" dirty="0"/>
              <a:t>In der Oberstufe kann es auch als 5-stündiges Leistungsfach gewählt werden.</a:t>
            </a:r>
          </a:p>
          <a:p>
            <a:r>
              <a:rPr lang="de-DE" dirty="0"/>
              <a:t>Unser Unterricht ist abwechslungsreich und meistens an sehr lebensnahen Themen ausgerichtet, wie z. B. das Wetter.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B775EB-4635-4CD2-9F24-A1F6C8FB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7775E1-D70E-4859-AA70-19A86E5E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4387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629DB-80D8-4036-9860-6632C865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Damit arbeiten wir oft: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815287-5DD0-4940-9E45-4B032AB56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A5BA0C-27A9-4D3B-A2D6-2B32291E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F2D4C45-FDEA-4369-A167-17F008808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818" y="5819198"/>
            <a:ext cx="2370982" cy="5150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600" dirty="0"/>
              <a:t>Diagramme</a:t>
            </a:r>
          </a:p>
        </p:txBody>
      </p:sp>
      <p:pic>
        <p:nvPicPr>
          <p:cNvPr id="7" name="Picture 2" descr="Baden-Württemberg | Verwaltung | Verwaltung und Bevölkerung | Karte 20/1">
            <a:extLst>
              <a:ext uri="{FF2B5EF4-FFF2-40B4-BE49-F238E27FC236}">
                <a16:creationId xmlns:a16="http://schemas.microsoft.com/office/drawing/2014/main" id="{79E60F46-A0C5-41D4-8C5B-44B999B39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5" y="1794270"/>
            <a:ext cx="3908347" cy="434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04A46CC-BE58-4714-BCE2-179FC996C377}"/>
              </a:ext>
            </a:extLst>
          </p:cNvPr>
          <p:cNvSpPr txBox="1"/>
          <p:nvPr/>
        </p:nvSpPr>
        <p:spPr>
          <a:xfrm>
            <a:off x="6724438" y="6521422"/>
            <a:ext cx="537167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https://diercke.westermann.de/content/baden-w%C3%BCrttemberg-verwaltung-978-3-14-100852-4-20-1-1</a:t>
            </a:r>
          </a:p>
        </p:txBody>
      </p:sp>
      <p:pic>
        <p:nvPicPr>
          <p:cNvPr id="9" name="Picture 4" descr="Klimadiagramm von Berlin">
            <a:extLst>
              <a:ext uri="{FF2B5EF4-FFF2-40B4-BE49-F238E27FC236}">
                <a16:creationId xmlns:a16="http://schemas.microsoft.com/office/drawing/2014/main" id="{721D11F6-B6EF-41C4-BE79-15CEE255C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818" y="1815344"/>
            <a:ext cx="3908346" cy="390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C5FD854-31F6-4357-B84A-EFF4AFD97D3F}"/>
              </a:ext>
            </a:extLst>
          </p:cNvPr>
          <p:cNvSpPr txBox="1"/>
          <p:nvPr/>
        </p:nvSpPr>
        <p:spPr>
          <a:xfrm>
            <a:off x="1007435" y="6136878"/>
            <a:ext cx="5371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latin typeface="+mn-lt"/>
              </a:rPr>
              <a:t>Karten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8F14A00-165E-4C97-9CD2-C0E34C765C1D}"/>
              </a:ext>
            </a:extLst>
          </p:cNvPr>
          <p:cNvSpPr txBox="1"/>
          <p:nvPr/>
        </p:nvSpPr>
        <p:spPr>
          <a:xfrm>
            <a:off x="6724438" y="6361829"/>
            <a:ext cx="520421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https://diercke.westermann.de/sites/default/files/redaktion/bilder/unterricht/Klimagraph-Klimadiagramm-erstellen-Berlin.png</a:t>
            </a:r>
          </a:p>
        </p:txBody>
      </p:sp>
    </p:spTree>
    <p:extLst>
      <p:ext uri="{BB962C8B-B14F-4D97-AF65-F5344CB8AC3E}">
        <p14:creationId xmlns:p14="http://schemas.microsoft.com/office/powerpoint/2010/main" val="125244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447B4-858E-4E1E-9C55-D7F69F1A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Damit arbeiten wir oft: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1F8828-A392-4465-A1B2-69417DFF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7ADCE5-BFB6-4A2B-B89E-613311EC9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66048F4-7B1D-4FCD-9966-25C2E8D252DE}"/>
              </a:ext>
            </a:extLst>
          </p:cNvPr>
          <p:cNvSpPr txBox="1">
            <a:spLocks/>
          </p:cNvSpPr>
          <p:nvPr/>
        </p:nvSpPr>
        <p:spPr>
          <a:xfrm>
            <a:off x="5434249" y="4813908"/>
            <a:ext cx="2691114" cy="707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C4263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C4263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C4263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C4263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C426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sz="3600" dirty="0"/>
              <a:t>Bilder</a:t>
            </a:r>
          </a:p>
        </p:txBody>
      </p:sp>
      <p:pic>
        <p:nvPicPr>
          <p:cNvPr id="7" name="Picture 2" descr=" ">
            <a:extLst>
              <a:ext uri="{FF2B5EF4-FFF2-40B4-BE49-F238E27FC236}">
                <a16:creationId xmlns:a16="http://schemas.microsoft.com/office/drawing/2014/main" id="{59C19957-980A-494D-86E3-71EE8F88D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84" y="1690449"/>
            <a:ext cx="4212718" cy="421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Windräder, Wasserdampf, Kraftwerk, Stromerzeugung">
            <a:extLst>
              <a:ext uri="{FF2B5EF4-FFF2-40B4-BE49-F238E27FC236}">
                <a16:creationId xmlns:a16="http://schemas.microsoft.com/office/drawing/2014/main" id="{3E379196-11C0-4DFB-9E97-3A3977534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67"/>
          <a:stretch/>
        </p:blipFill>
        <p:spPr bwMode="auto">
          <a:xfrm>
            <a:off x="5434249" y="1690449"/>
            <a:ext cx="5900988" cy="293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D7B4FAF-A074-47BD-87AE-E74C2C6AECB4}"/>
              </a:ext>
            </a:extLst>
          </p:cNvPr>
          <p:cNvSpPr txBox="1"/>
          <p:nvPr/>
        </p:nvSpPr>
        <p:spPr>
          <a:xfrm>
            <a:off x="9143518" y="6525737"/>
            <a:ext cx="609696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b="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Quelle: </a:t>
            </a:r>
            <a:r>
              <a:rPr lang="de-DE" sz="900" b="0" i="0" dirty="0" err="1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Colourbox</a:t>
            </a:r>
            <a:endParaRPr lang="de-DE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12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E77CB-EF7D-4B5C-9B01-2E874A58D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Ausgewählte Themen der Unterstufe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5AF78D-F816-4C94-9161-E04F417F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4E47BC-0E3D-4EE8-BF1D-2ADE1EA70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de-DE" altLang="de-DE" dirty="0">
              <a:solidFill>
                <a:schemeClr val="bg1"/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E3ADC9C-4B88-4820-AE4E-73B3F838F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63" y="1825625"/>
            <a:ext cx="10345737" cy="4351338"/>
          </a:xfrm>
        </p:spPr>
        <p:txBody>
          <a:bodyPr/>
          <a:lstStyle/>
          <a:p>
            <a:r>
              <a:rPr lang="de-DE" dirty="0"/>
              <a:t>Einführung in das Fach Geographie</a:t>
            </a:r>
          </a:p>
          <a:p>
            <a:r>
              <a:rPr lang="de-DE" dirty="0"/>
              <a:t>Unser Planet Erde</a:t>
            </a:r>
          </a:p>
          <a:p>
            <a:r>
              <a:rPr lang="de-DE" dirty="0"/>
              <a:t>Orientierung im Raum</a:t>
            </a:r>
          </a:p>
          <a:p>
            <a:r>
              <a:rPr lang="de-DE" dirty="0"/>
              <a:t>Stadt und Land</a:t>
            </a:r>
          </a:p>
          <a:p>
            <a:r>
              <a:rPr lang="de-DE" dirty="0"/>
              <a:t>Wetterphänomene</a:t>
            </a:r>
          </a:p>
          <a:p>
            <a:r>
              <a:rPr lang="de-DE" dirty="0"/>
              <a:t>Baden-Württemberg, Deutschland und Europa</a:t>
            </a:r>
          </a:p>
          <a:p>
            <a:r>
              <a:rPr lang="de-DE" dirty="0"/>
              <a:t>Klima und Wirtschaft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0241550-93C0-48F9-B71D-55BE3CC3D0AE}"/>
              </a:ext>
            </a:extLst>
          </p:cNvPr>
          <p:cNvSpPr txBox="1"/>
          <p:nvPr/>
        </p:nvSpPr>
        <p:spPr>
          <a:xfrm>
            <a:off x="7795357" y="6546755"/>
            <a:ext cx="48260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</a:rPr>
              <a:t>"</a:t>
            </a:r>
            <a:r>
              <a:rPr lang="de-DE" sz="900" dirty="0">
                <a:solidFill>
                  <a:schemeClr val="bg1"/>
                </a:solidFill>
                <a:hlinkClick r:id="rId2" tooltip="https://www.flickr.com/photos/134465805@N06/2147187740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Dieses Foto</a:t>
            </a:r>
            <a:r>
              <a:rPr lang="de-DE" sz="900" dirty="0">
                <a:solidFill>
                  <a:schemeClr val="bg1"/>
                </a:solidFill>
              </a:rPr>
              <a:t>" von Unbekannter Autor ist lizenziert gemäß </a:t>
            </a:r>
            <a:r>
              <a:rPr lang="de-DE" sz="900" dirty="0">
                <a:solidFill>
                  <a:schemeClr val="bg1"/>
                </a:solidFill>
                <a:hlinkClick r:id="rId3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de-DE" sz="900" dirty="0">
              <a:solidFill>
                <a:schemeClr val="bg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F1CB606-55FF-46AE-8662-43C4DC0EF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89" b="94583" l="694" r="95694">
                        <a14:foregroundMark x1="24028" y1="15694" x2="44167" y2="6944"/>
                        <a14:foregroundMark x1="44167" y1="6944" x2="67083" y2="13194"/>
                        <a14:foregroundMark x1="67083" y1="13194" x2="84444" y2="57222"/>
                        <a14:foregroundMark x1="84444" y1="57222" x2="78333" y2="82500"/>
                        <a14:foregroundMark x1="78333" y1="82500" x2="55139" y2="94583"/>
                        <a14:foregroundMark x1="55139" y1="94583" x2="32222" y2="87361"/>
                        <a14:foregroundMark x1="32222" y1="87361" x2="14167" y2="71944"/>
                        <a14:foregroundMark x1="14167" y1="71944" x2="7222" y2="50417"/>
                        <a14:foregroundMark x1="7222" y1="50417" x2="23333" y2="18750"/>
                        <a14:foregroundMark x1="79861" y1="20278" x2="90000" y2="41944"/>
                        <a14:foregroundMark x1="90000" y1="41944" x2="92917" y2="59861"/>
                        <a14:foregroundMark x1="87500" y1="25694" x2="96111" y2="54444"/>
                        <a14:foregroundMark x1="79861" y1="14861" x2="52778" y2="6667"/>
                        <a14:foregroundMark x1="52778" y1="6667" x2="39583" y2="6389"/>
                        <a14:foregroundMark x1="984" y1="48639" x2="833" y2="48889"/>
                        <a14:foregroundMark x1="12500" y1="29583" x2="2916" y2="45443"/>
                        <a14:foregroundMark x1="833" y1="48889" x2="936" y2="49846"/>
                        <a14:foregroundMark x1="16389" y1="56667" x2="34167" y2="72917"/>
                        <a14:foregroundMark x1="78333" y1="44306" x2="66667" y2="72222"/>
                        <a14:foregroundMark x1="65139" y1="21806" x2="61250" y2="74722"/>
                        <a14:foregroundMark x1="61250" y1="74722" x2="61250" y2="74444"/>
                        <a14:foregroundMark x1="57361" y1="48889" x2="28472" y2="50556"/>
                        <a14:foregroundMark x1="28472" y1="50556" x2="48056" y2="54444"/>
                        <a14:foregroundMark x1="61944" y1="31111" x2="49583" y2="30417"/>
                        <a14:foregroundMark x1="63611" y1="94583" x2="39583" y2="94583"/>
                        <a14:foregroundMark x1="39583" y1="94583" x2="39583" y2="94583"/>
                        <a14:foregroundMark x1="4790" y1="55617" x2="4444" y2="59583"/>
                        <a14:foregroundMark x1="5972" y1="42083" x2="4816" y2="55325"/>
                        <a14:foregroundMark x1="4444" y1="40694" x2="3056" y2="48472"/>
                        <a14:backgroundMark x1="580" y1="42176" x2="278" y2="35000"/>
                        <a14:backgroundMark x1="1175" y1="56284" x2="829" y2="48079"/>
                        <a14:backgroundMark x1="868" y1="59272" x2="139" y2="56667"/>
                        <a14:backgroundMark x1="1111" y1="60139" x2="903" y2="59397"/>
                        <a14:backgroundMark x1="2453" y1="40343" x2="2500" y2="39722"/>
                        <a14:backgroundMark x1="1747" y1="49734" x2="1858" y2="48261"/>
                        <a14:backgroundMark x1="556" y1="53750" x2="1528" y2="56667"/>
                        <a14:backgroundMark x1="1111" y1="49861" x2="556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73439" y="1755752"/>
            <a:ext cx="1697262" cy="169726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0D8DD49-CF20-435C-B001-88ACB6B783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392144" y="3662063"/>
            <a:ext cx="2080260" cy="208026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EBB3EFC-1AFE-4D99-99AA-3A11B50B813A}"/>
              </a:ext>
            </a:extLst>
          </p:cNvPr>
          <p:cNvSpPr txBox="1"/>
          <p:nvPr/>
        </p:nvSpPr>
        <p:spPr>
          <a:xfrm>
            <a:off x="7795357" y="6385019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</a:rPr>
              <a:t>"</a:t>
            </a:r>
            <a:r>
              <a:rPr lang="de-DE" sz="900" dirty="0">
                <a:solidFill>
                  <a:schemeClr val="bg1"/>
                </a:solidFill>
                <a:hlinkClick r:id="rId8" tooltip="https://de.wikipedia.org/wiki/Datei:Kompass_de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Dieses Foto</a:t>
            </a:r>
            <a:r>
              <a:rPr lang="de-DE" sz="900" dirty="0">
                <a:solidFill>
                  <a:schemeClr val="bg1"/>
                </a:solidFill>
              </a:rPr>
              <a:t>" von Unbekannter Autor ist lizenziert gemäß </a:t>
            </a:r>
            <a:r>
              <a:rPr lang="de-DE" sz="900" dirty="0">
                <a:solidFill>
                  <a:schemeClr val="bg1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de-DE" sz="900" dirty="0">
              <a:solidFill>
                <a:schemeClr val="bg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03297BD-F84B-408C-9CD2-6D27277793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852757" y="4177003"/>
            <a:ext cx="1429741" cy="1225492"/>
          </a:xfrm>
          <a:prstGeom prst="rect">
            <a:avLst/>
          </a:prstGeom>
        </p:spPr>
      </p:pic>
      <p:pic>
        <p:nvPicPr>
          <p:cNvPr id="12" name="Grafik 11" descr="Ein Bild, das Karte enthält.&#10;&#10;Automatisch generierte Beschreibung">
            <a:extLst>
              <a:ext uri="{FF2B5EF4-FFF2-40B4-BE49-F238E27FC236}">
                <a16:creationId xmlns:a16="http://schemas.microsoft.com/office/drawing/2014/main" id="{9E022809-5BFF-4AF4-805F-1E950FBDD1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9781456" y="1825625"/>
            <a:ext cx="1572344" cy="1572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797519E-FF2C-4707-B9E6-76890ECADBF4}"/>
              </a:ext>
            </a:extLst>
          </p:cNvPr>
          <p:cNvSpPr txBox="1"/>
          <p:nvPr/>
        </p:nvSpPr>
        <p:spPr>
          <a:xfrm>
            <a:off x="7795357" y="6223283"/>
            <a:ext cx="411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</a:rPr>
              <a:t>"</a:t>
            </a:r>
            <a:r>
              <a:rPr lang="de-DE" sz="900" dirty="0">
                <a:solidFill>
                  <a:schemeClr val="bg1"/>
                </a:solidFill>
                <a:hlinkClick r:id="rId13" tooltip="https://commons.wikimedia.org/wiki/File:Europa_1701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Dieses Foto</a:t>
            </a:r>
            <a:r>
              <a:rPr lang="de-DE" sz="900" dirty="0">
                <a:solidFill>
                  <a:schemeClr val="bg1"/>
                </a:solidFill>
              </a:rPr>
              <a:t>" von Unbekannter Autor ist lizenziert gemäß </a:t>
            </a:r>
            <a:r>
              <a:rPr lang="de-DE" sz="900" dirty="0">
                <a:solidFill>
                  <a:schemeClr val="bg1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de-D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5B88F-5B39-4B35-A132-5EB02BB17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Exkursionen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9313BA-1EB0-41E0-828B-0E21D4ABB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411D829-703D-4011-AB8E-7EC57017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7</a:t>
            </a:fld>
            <a:endParaRPr lang="de-DE" alt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8FBB1B0-C807-45CB-B506-86103A194A2A}"/>
              </a:ext>
            </a:extLst>
          </p:cNvPr>
          <p:cNvSpPr txBox="1">
            <a:spLocks/>
          </p:cNvSpPr>
          <p:nvPr/>
        </p:nvSpPr>
        <p:spPr>
          <a:xfrm>
            <a:off x="1007435" y="1916832"/>
            <a:ext cx="104987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C4263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C4263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C4263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C4263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C426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Wir führen mit einzelnen Klassen immer wieder Exkursionen zu Zielen in der näheren Umgebung durch.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In der Oberstufe geht es auch mal weiter weg, wie z.B. hier zur Donauversickerung bei Emmendingen und Alb-Gold in Trochtelfingen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30D9069-E143-4302-BC66-D48821468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1" y="3503028"/>
            <a:ext cx="5229013" cy="2941320"/>
          </a:xfrm>
          <a:prstGeom prst="rect">
            <a:avLst/>
          </a:prstGeom>
        </p:spPr>
      </p:pic>
      <p:pic>
        <p:nvPicPr>
          <p:cNvPr id="8" name="Grafik 7" descr="Ein Bild, das Text, Gruppe, Person, stehend enthält.&#10;&#10;Automatisch generierte Beschreibung">
            <a:extLst>
              <a:ext uri="{FF2B5EF4-FFF2-40B4-BE49-F238E27FC236}">
                <a16:creationId xmlns:a16="http://schemas.microsoft.com/office/drawing/2014/main" id="{9BC63123-A3FC-4E02-8B11-9B00139B5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040" y="3503028"/>
            <a:ext cx="3921760" cy="29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82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HCGFarben">
      <a:dk1>
        <a:srgbClr val="0B2F46"/>
      </a:dk1>
      <a:lt1>
        <a:sysClr val="window" lastClr="FFFFFF"/>
      </a:lt1>
      <a:dk2>
        <a:srgbClr val="074263"/>
      </a:dk2>
      <a:lt2>
        <a:srgbClr val="FFFFFF"/>
      </a:lt2>
      <a:accent1>
        <a:srgbClr val="0B2F46"/>
      </a:accent1>
      <a:accent2>
        <a:srgbClr val="074263"/>
      </a:accent2>
      <a:accent3>
        <a:srgbClr val="4A7F9E"/>
      </a:accent3>
      <a:accent4>
        <a:srgbClr val="E5A623"/>
      </a:accent4>
      <a:accent5>
        <a:srgbClr val="F37148"/>
      </a:accent5>
      <a:accent6>
        <a:srgbClr val="BF3E26"/>
      </a:accent6>
      <a:hlink>
        <a:srgbClr val="4A7F9E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4800280A-F637-48A3-8165-6E2720B81B47}" vid="{57755A71-D814-4EA5-AAA1-0E7240F632E3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HCG_Powerpoint</Template>
  <TotalTime>0</TotalTime>
  <Words>226</Words>
  <Application>Microsoft Office PowerPoint</Application>
  <PresentationFormat>Breitbild</PresentationFormat>
  <Paragraphs>35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Century Gothic</vt:lpstr>
      <vt:lpstr>Office</vt:lpstr>
      <vt:lpstr>Geografie</vt:lpstr>
      <vt:lpstr>Geografie</vt:lpstr>
      <vt:lpstr>Geografie</vt:lpstr>
      <vt:lpstr>Damit arbeiten wir oft:</vt:lpstr>
      <vt:lpstr>Damit arbeiten wir oft:</vt:lpstr>
      <vt:lpstr>Ausgewählte Themen der Unterstufe</vt:lpstr>
      <vt:lpstr>Exkursionen</vt:lpstr>
    </vt:vector>
  </TitlesOfParts>
  <Company>Innenverwaltung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Geografie</dc:title>
  <dc:creator>RIT</dc:creator>
  <cp:lastModifiedBy>RIT</cp:lastModifiedBy>
  <cp:revision>2</cp:revision>
  <cp:lastPrinted>2021-02-18T10:01:26Z</cp:lastPrinted>
  <dcterms:created xsi:type="dcterms:W3CDTF">2022-01-27T09:40:37Z</dcterms:created>
  <dcterms:modified xsi:type="dcterms:W3CDTF">2022-01-27T09:50:10Z</dcterms:modified>
</cp:coreProperties>
</file>