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C4263"/>
    <a:srgbClr val="0A2F46"/>
    <a:srgbClr val="C03E27"/>
    <a:srgbClr val="F07048"/>
    <a:srgbClr val="E96E09"/>
    <a:srgbClr val="003E6C"/>
    <a:srgbClr val="2F5597"/>
    <a:srgbClr val="003760"/>
    <a:srgbClr val="F89746"/>
    <a:srgbClr val="004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70" autoAdjust="0"/>
    <p:restoredTop sz="50000" autoAdjust="0"/>
  </p:normalViewPr>
  <p:slideViewPr>
    <p:cSldViewPr>
      <p:cViewPr>
        <p:scale>
          <a:sx n="64" d="100"/>
          <a:sy n="64" d="100"/>
        </p:scale>
        <p:origin x="1008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93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316" y="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96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96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8BB133F-23F2-4118-BD0C-91845997A323}" type="datetime1">
              <a:rPr lang="de-DE" altLang="de-DE"/>
              <a:pPr>
                <a:defRPr/>
              </a:pPr>
              <a:t>25.01.2022</a:t>
            </a:fld>
            <a:endParaRPr lang="de-DE" altLang="de-DE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671"/>
            <a:ext cx="2946400" cy="4969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8189504-D14D-4631-BEF9-2D7E4E87E5C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859958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2F30F50-E91B-475C-85BD-F31B332CB862}" type="datetime1">
              <a:rPr lang="de-DE" altLang="de-DE"/>
              <a:pPr>
                <a:defRPr/>
              </a:pPr>
              <a:t>25.01.2022</a:t>
            </a:fld>
            <a:endParaRPr lang="de-DE" alt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Textmasterformat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CB40BB-A2AC-453C-A8BB-A9F9EF009C7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855964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199456" y="1122363"/>
            <a:ext cx="9468544" cy="2387600"/>
          </a:xfrm>
        </p:spPr>
        <p:txBody>
          <a:bodyPr anchor="b" anchorCtr="0"/>
          <a:lstStyle>
            <a:lvl1pPr algn="ctr">
              <a:defRPr sz="4500" b="1">
                <a:solidFill>
                  <a:srgbClr val="0A2F46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de-DE" dirty="0"/>
              <a:t>Titel hinzufügen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199456" y="3602038"/>
            <a:ext cx="9468544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C4263"/>
                </a:solidFill>
                <a:latin typeface="Century Gothic" panose="020B0502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dirty="0"/>
              <a:t>Untertitel hinzufügen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199456" y="6356352"/>
            <a:ext cx="238194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093912" cy="365125"/>
          </a:xfr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fld id="{9C6078DD-8CDD-43BF-9528-D60290819F66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86924DED-D754-4B5E-9A87-B12C2EEED4A5}"/>
              </a:ext>
            </a:extLst>
          </p:cNvPr>
          <p:cNvCxnSpPr>
            <a:cxnSpLocks/>
          </p:cNvCxnSpPr>
          <p:nvPr userDrawn="1"/>
        </p:nvCxnSpPr>
        <p:spPr>
          <a:xfrm>
            <a:off x="1199456" y="3501008"/>
            <a:ext cx="9468544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94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07435" y="980729"/>
            <a:ext cx="10346365" cy="565974"/>
          </a:xfrm>
        </p:spPr>
        <p:txBody>
          <a:bodyPr>
            <a:noAutofit/>
          </a:bodyPr>
          <a:lstStyle>
            <a:lvl1pPr>
              <a:defRPr sz="2800">
                <a:solidFill>
                  <a:srgbClr val="0A2F46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1007435" y="1825625"/>
            <a:ext cx="10346365" cy="4351338"/>
          </a:xfrm>
        </p:spPr>
        <p:txBody>
          <a:bodyPr/>
          <a:lstStyle>
            <a:lvl1pPr>
              <a:defRPr>
                <a:solidFill>
                  <a:srgbClr val="0C4263"/>
                </a:solidFill>
              </a:defRPr>
            </a:lvl1pPr>
            <a:lvl2pPr>
              <a:defRPr>
                <a:solidFill>
                  <a:srgbClr val="0C4263"/>
                </a:solidFill>
              </a:defRPr>
            </a:lvl2pPr>
            <a:lvl3pPr>
              <a:defRPr>
                <a:solidFill>
                  <a:srgbClr val="0C4263"/>
                </a:solidFill>
              </a:defRPr>
            </a:lvl3pPr>
            <a:lvl4pPr>
              <a:defRPr>
                <a:solidFill>
                  <a:srgbClr val="0C4263"/>
                </a:solidFill>
              </a:defRPr>
            </a:lvl4pPr>
            <a:lvl5pPr>
              <a:defRPr>
                <a:solidFill>
                  <a:srgbClr val="0C4263"/>
                </a:solidFill>
              </a:defRPr>
            </a:lvl5pPr>
          </a:lstStyle>
          <a:p>
            <a:pPr lvl="0"/>
            <a:r>
              <a:rPr lang="de-DE" dirty="0"/>
              <a:t>Textmasterformt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007434" y="6381328"/>
            <a:ext cx="2573965" cy="329125"/>
          </a:xfrm>
          <a:prstGeom prst="rect">
            <a:avLst/>
          </a:prstGeom>
        </p:spPr>
        <p:txBody>
          <a:bodyPr anchor="ctr" anchorCtr="0"/>
          <a:lstStyle>
            <a:lvl1pPr>
              <a:defRPr sz="105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43AB7344-5586-4A44-8CCE-B9A70724292A}"/>
              </a:ext>
            </a:extLst>
          </p:cNvPr>
          <p:cNvCxnSpPr>
            <a:cxnSpLocks/>
          </p:cNvCxnSpPr>
          <p:nvPr userDrawn="1"/>
        </p:nvCxnSpPr>
        <p:spPr>
          <a:xfrm>
            <a:off x="1007434" y="1556792"/>
            <a:ext cx="10346366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55000"/>
            <a:lum/>
          </a:blip>
          <a:srcRect/>
          <a:stretch>
            <a:fillRect l="23000" r="-7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911425" y="942158"/>
            <a:ext cx="10442376" cy="6866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Überschrift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1425" y="1825625"/>
            <a:ext cx="1044237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1AD6A3-B0CB-4935-946C-E02E23018880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83D87DF2-7891-450A-A208-7B43EED0EEB1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7329" y="29992"/>
            <a:ext cx="4182776" cy="912167"/>
          </a:xfrm>
          <a:prstGeom prst="rect">
            <a:avLst/>
          </a:prstGeom>
        </p:spPr>
      </p:pic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9569013-CE10-4ADD-9070-2458102F1F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1424" y="6356352"/>
            <a:ext cx="2669975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721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6F4D1F-5CCF-49F6-864F-743455117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endParaRPr lang="en-GB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2DA993A-B72A-4560-A5E6-82F14D87D5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In </a:t>
            </a:r>
            <a:r>
              <a:rPr lang="en-GB" dirty="0" err="1"/>
              <a:t>Klasse</a:t>
            </a:r>
            <a:r>
              <a:rPr lang="en-GB" dirty="0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3874079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9F7A81-9D0E-48A6-B9E7-39015A102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 dirty="0"/>
              <a:t> in </a:t>
            </a:r>
            <a:r>
              <a:rPr lang="en-GB" dirty="0" err="1"/>
              <a:t>Klasse</a:t>
            </a:r>
            <a:r>
              <a:rPr lang="en-GB" dirty="0"/>
              <a:t> 5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97491D0-E532-4F40-81B5-CD7CB97E2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  <p:sp>
        <p:nvSpPr>
          <p:cNvPr id="9" name="Abgerundete rechteckige Legende 8">
            <a:extLst>
              <a:ext uri="{FF2B5EF4-FFF2-40B4-BE49-F238E27FC236}">
                <a16:creationId xmlns:a16="http://schemas.microsoft.com/office/drawing/2014/main" id="{6B8454BE-CF00-D94B-8E3B-8121966788E7}"/>
              </a:ext>
            </a:extLst>
          </p:cNvPr>
          <p:cNvSpPr/>
          <p:nvPr/>
        </p:nvSpPr>
        <p:spPr>
          <a:xfrm>
            <a:off x="1631504" y="2924944"/>
            <a:ext cx="3506787" cy="1524954"/>
          </a:xfrm>
          <a:prstGeom prst="wedgeRoundRectCallout">
            <a:avLst>
              <a:gd name="adj1" fmla="val -42528"/>
              <a:gd name="adj2" fmla="val -10543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Natürlich wirst Du in der 5. Klasse Deine Mathematikkenntnisse aus Deiner Grundschulzeit benötigen. </a:t>
            </a:r>
          </a:p>
        </p:txBody>
      </p:sp>
      <p:sp>
        <p:nvSpPr>
          <p:cNvPr id="10" name="Abgerundete rechteckige Legende 9">
            <a:extLst>
              <a:ext uri="{FF2B5EF4-FFF2-40B4-BE49-F238E27FC236}">
                <a16:creationId xmlns:a16="http://schemas.microsoft.com/office/drawing/2014/main" id="{E150B6B4-381D-B147-A40F-64515169F21F}"/>
              </a:ext>
            </a:extLst>
          </p:cNvPr>
          <p:cNvSpPr/>
          <p:nvPr/>
        </p:nvSpPr>
        <p:spPr>
          <a:xfrm>
            <a:off x="6888088" y="1988840"/>
            <a:ext cx="3312368" cy="1368152"/>
          </a:xfrm>
          <a:prstGeom prst="wedgeRoundRectCallout">
            <a:avLst>
              <a:gd name="adj1" fmla="val -49694"/>
              <a:gd name="adj2" fmla="val -219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dirty="0"/>
              <a:t>Folgende Aufgabe kannst Du mit Sicherheit lösen, oder?</a:t>
            </a:r>
          </a:p>
        </p:txBody>
      </p:sp>
      <p:sp>
        <p:nvSpPr>
          <p:cNvPr id="11" name="Abgerundete rechteckige Legende 10">
            <a:extLst>
              <a:ext uri="{FF2B5EF4-FFF2-40B4-BE49-F238E27FC236}">
                <a16:creationId xmlns:a16="http://schemas.microsoft.com/office/drawing/2014/main" id="{47CC2B26-7235-F345-B90C-53633A9A75F3}"/>
              </a:ext>
            </a:extLst>
          </p:cNvPr>
          <p:cNvSpPr/>
          <p:nvPr/>
        </p:nvSpPr>
        <p:spPr>
          <a:xfrm>
            <a:off x="6881446" y="3799129"/>
            <a:ext cx="3312368" cy="1008112"/>
          </a:xfrm>
          <a:prstGeom prst="wedgeRoundRectCallout">
            <a:avLst>
              <a:gd name="adj1" fmla="val -21586"/>
              <a:gd name="adj2" fmla="val -4634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Berechne schriftlich: 8235 : 27.</a:t>
            </a:r>
          </a:p>
        </p:txBody>
      </p:sp>
      <p:sp>
        <p:nvSpPr>
          <p:cNvPr id="12" name="Abgerundete rechteckige Legende 11">
            <a:extLst>
              <a:ext uri="{FF2B5EF4-FFF2-40B4-BE49-F238E27FC236}">
                <a16:creationId xmlns:a16="http://schemas.microsoft.com/office/drawing/2014/main" id="{F74A825C-7711-6540-8F53-F9B4F707B01C}"/>
              </a:ext>
            </a:extLst>
          </p:cNvPr>
          <p:cNvSpPr/>
          <p:nvPr/>
        </p:nvSpPr>
        <p:spPr>
          <a:xfrm>
            <a:off x="6881446" y="5249378"/>
            <a:ext cx="3312368" cy="1198564"/>
          </a:xfrm>
          <a:prstGeom prst="wedgeRoundRectCallout">
            <a:avLst>
              <a:gd name="adj1" fmla="val -11799"/>
              <a:gd name="adj2" fmla="val -446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Mit Sicherheit bist Du auf die Lösung 305 gekommen. </a:t>
            </a:r>
          </a:p>
          <a:p>
            <a:r>
              <a:rPr lang="de-DE" dirty="0"/>
              <a:t>Prima, dann kann es weitergehen </a:t>
            </a:r>
            <a:r>
              <a:rPr lang="de-DE" dirty="0">
                <a:sym typeface="Wingdings" pitchFamily="2" charset="2"/>
              </a:rPr>
              <a:t></a:t>
            </a:r>
            <a:r>
              <a:rPr lang="de-D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8176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9F7A81-9D0E-48A6-B9E7-39015A102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 dirty="0"/>
              <a:t> in </a:t>
            </a:r>
            <a:r>
              <a:rPr lang="en-GB" dirty="0" err="1"/>
              <a:t>Klasse</a:t>
            </a:r>
            <a:r>
              <a:rPr lang="en-GB" dirty="0"/>
              <a:t> 5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97491D0-E532-4F40-81B5-CD7CB97E2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  <p:sp>
        <p:nvSpPr>
          <p:cNvPr id="8" name="Abgerundete rechteckige Legende 7">
            <a:extLst>
              <a:ext uri="{FF2B5EF4-FFF2-40B4-BE49-F238E27FC236}">
                <a16:creationId xmlns:a16="http://schemas.microsoft.com/office/drawing/2014/main" id="{7E1417F8-2DF8-0B44-A1C1-1B215B7A3135}"/>
              </a:ext>
            </a:extLst>
          </p:cNvPr>
          <p:cNvSpPr/>
          <p:nvPr/>
        </p:nvSpPr>
        <p:spPr>
          <a:xfrm>
            <a:off x="1559496" y="2276873"/>
            <a:ext cx="4896544" cy="1872208"/>
          </a:xfrm>
          <a:prstGeom prst="wedgeRoundRectCallout">
            <a:avLst>
              <a:gd name="adj1" fmla="val -39493"/>
              <a:gd name="adj2" fmla="val -709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In Klasse 5 wirst Du neben dem reinen Rechenverfahren andere Aufgabenarten kennenlernen. Wir bleiben bei dem Beispiel des schriftlichen Dividierens, verändern aber die Aufgabenstellung ein wenig. </a:t>
            </a:r>
          </a:p>
        </p:txBody>
      </p:sp>
      <p:sp>
        <p:nvSpPr>
          <p:cNvPr id="13" name="Abgerundete rechteckige Legende 12">
            <a:extLst>
              <a:ext uri="{FF2B5EF4-FFF2-40B4-BE49-F238E27FC236}">
                <a16:creationId xmlns:a16="http://schemas.microsoft.com/office/drawing/2014/main" id="{A48D4005-CD73-8646-BB8B-15EFD174A6E5}"/>
              </a:ext>
            </a:extLst>
          </p:cNvPr>
          <p:cNvSpPr/>
          <p:nvPr/>
        </p:nvSpPr>
        <p:spPr>
          <a:xfrm>
            <a:off x="1559496" y="4375195"/>
            <a:ext cx="4176464" cy="1008112"/>
          </a:xfrm>
          <a:prstGeom prst="wedgeRoundRectCallout">
            <a:avLst>
              <a:gd name="adj1" fmla="val -49694"/>
              <a:gd name="adj2" fmla="val -219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dirty="0"/>
              <a:t>Vielleicht hast Du bereits eine Idee, wie Du folgende Aufgaben lösen könntest? </a:t>
            </a:r>
          </a:p>
        </p:txBody>
      </p:sp>
      <p:sp>
        <p:nvSpPr>
          <p:cNvPr id="14" name="Abgerundete rechteckige Legende 13">
            <a:extLst>
              <a:ext uri="{FF2B5EF4-FFF2-40B4-BE49-F238E27FC236}">
                <a16:creationId xmlns:a16="http://schemas.microsoft.com/office/drawing/2014/main" id="{620BE582-C0DE-554F-B452-4BEA2573AD42}"/>
              </a:ext>
            </a:extLst>
          </p:cNvPr>
          <p:cNvSpPr/>
          <p:nvPr/>
        </p:nvSpPr>
        <p:spPr>
          <a:xfrm>
            <a:off x="7393360" y="1826765"/>
            <a:ext cx="3960440" cy="12175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dirty="0"/>
              <a:t>Ergänze jeweils die fehlende Zahl: </a:t>
            </a:r>
          </a:p>
          <a:p>
            <a:pPr marL="342900" indent="-342900">
              <a:buAutoNum type="alphaLcParenR"/>
            </a:pPr>
            <a:r>
              <a:rPr lang="de-DE" dirty="0"/>
              <a:t>7587 : ____ = 9 </a:t>
            </a:r>
          </a:p>
          <a:p>
            <a:pPr marL="342900" indent="-342900">
              <a:buAutoNum type="alphaLcParenR"/>
            </a:pPr>
            <a:r>
              <a:rPr lang="de-DE" dirty="0"/>
              <a:t>534 : ____ = 38 Rest ____ . </a:t>
            </a:r>
          </a:p>
          <a:p>
            <a:endParaRPr lang="de-DE" dirty="0"/>
          </a:p>
          <a:p>
            <a:r>
              <a:rPr lang="de-DE" sz="1000" dirty="0"/>
              <a:t>Die Lösung lautet: a) 843      b) 14 und 2. </a:t>
            </a:r>
          </a:p>
        </p:txBody>
      </p:sp>
      <p:sp>
        <p:nvSpPr>
          <p:cNvPr id="15" name="Abgerundete rechteckige Legende 14">
            <a:extLst>
              <a:ext uri="{FF2B5EF4-FFF2-40B4-BE49-F238E27FC236}">
                <a16:creationId xmlns:a16="http://schemas.microsoft.com/office/drawing/2014/main" id="{46AE36F3-B86A-2047-99BB-4F7E2B651E60}"/>
              </a:ext>
            </a:extLst>
          </p:cNvPr>
          <p:cNvSpPr/>
          <p:nvPr/>
        </p:nvSpPr>
        <p:spPr>
          <a:xfrm>
            <a:off x="7393360" y="3390050"/>
            <a:ext cx="3960440" cy="12175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dirty="0"/>
              <a:t>Berechne den Quotienten der Zahlen 3108 und 37.  </a:t>
            </a:r>
          </a:p>
          <a:p>
            <a:endParaRPr lang="de-DE" dirty="0"/>
          </a:p>
          <a:p>
            <a:r>
              <a:rPr lang="de-DE" sz="1000" dirty="0"/>
              <a:t>Die Lösung lautet: 84.</a:t>
            </a:r>
          </a:p>
        </p:txBody>
      </p:sp>
      <p:sp>
        <p:nvSpPr>
          <p:cNvPr id="16" name="Abgerundete rechteckige Legende 15">
            <a:extLst>
              <a:ext uri="{FF2B5EF4-FFF2-40B4-BE49-F238E27FC236}">
                <a16:creationId xmlns:a16="http://schemas.microsoft.com/office/drawing/2014/main" id="{39AD3B83-9455-CD45-9D85-D498604B3D4E}"/>
              </a:ext>
            </a:extLst>
          </p:cNvPr>
          <p:cNvSpPr/>
          <p:nvPr/>
        </p:nvSpPr>
        <p:spPr>
          <a:xfrm>
            <a:off x="7393360" y="5034259"/>
            <a:ext cx="3960440" cy="13425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dirty="0"/>
              <a:t>Wenn Du keine Idee hast, ist das natürlich nicht schlimm. </a:t>
            </a:r>
          </a:p>
          <a:p>
            <a:r>
              <a:rPr lang="de-DE" dirty="0"/>
              <a:t>Das sind Aufgaben aus dem Buch, das Du in Klasse 5 erhalten wirst. </a:t>
            </a:r>
          </a:p>
        </p:txBody>
      </p:sp>
    </p:spTree>
    <p:extLst>
      <p:ext uri="{BB962C8B-B14F-4D97-AF65-F5344CB8AC3E}">
        <p14:creationId xmlns:p14="http://schemas.microsoft.com/office/powerpoint/2010/main" val="55033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9F7A81-9D0E-48A6-B9E7-39015A102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 dirty="0"/>
              <a:t> in </a:t>
            </a:r>
            <a:r>
              <a:rPr lang="en-GB" dirty="0" err="1"/>
              <a:t>Klasse</a:t>
            </a:r>
            <a:r>
              <a:rPr lang="en-GB" dirty="0"/>
              <a:t> 5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97491D0-E532-4F40-81B5-CD7CB97E2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  <p:sp>
        <p:nvSpPr>
          <p:cNvPr id="9" name="Abgerundete rechteckige Legende 8">
            <a:extLst>
              <a:ext uri="{FF2B5EF4-FFF2-40B4-BE49-F238E27FC236}">
                <a16:creationId xmlns:a16="http://schemas.microsoft.com/office/drawing/2014/main" id="{735BAE98-6CDB-1D4F-B1B3-AB67D7CA841F}"/>
              </a:ext>
            </a:extLst>
          </p:cNvPr>
          <p:cNvSpPr/>
          <p:nvPr/>
        </p:nvSpPr>
        <p:spPr>
          <a:xfrm>
            <a:off x="1007435" y="2050455"/>
            <a:ext cx="10346365" cy="831935"/>
          </a:xfrm>
          <a:prstGeom prst="wedgeRoundRectCallout">
            <a:avLst>
              <a:gd name="adj1" fmla="val -34678"/>
              <a:gd name="adj2" fmla="val -1005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Selbstverständlich gibt es in Klasse 5 aber auch noch andere Themen, die im Unterricht behandelt werden. Zum Abschluss noch ein kleiner Ausblick: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FFBBDB7-146C-D44F-8557-9E95C56071DC}"/>
              </a:ext>
            </a:extLst>
          </p:cNvPr>
          <p:cNvSpPr txBox="1"/>
          <p:nvPr/>
        </p:nvSpPr>
        <p:spPr>
          <a:xfrm>
            <a:off x="449502" y="3182484"/>
            <a:ext cx="4328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0070C0"/>
                </a:solidFill>
              </a:rPr>
              <a:t>Rechnen mit verschiedenen Größen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A0BF8E1-F446-1149-AD04-D8EED669AE0E}"/>
              </a:ext>
            </a:extLst>
          </p:cNvPr>
          <p:cNvSpPr txBox="1"/>
          <p:nvPr/>
        </p:nvSpPr>
        <p:spPr>
          <a:xfrm>
            <a:off x="5268479" y="322216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0070C0"/>
                </a:solidFill>
              </a:rPr>
              <a:t>Maßstab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7265292-F147-174E-8084-9ADB18C1D6EA}"/>
              </a:ext>
            </a:extLst>
          </p:cNvPr>
          <p:cNvSpPr txBox="1"/>
          <p:nvPr/>
        </p:nvSpPr>
        <p:spPr>
          <a:xfrm>
            <a:off x="8760296" y="322216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0070C0"/>
                </a:solidFill>
              </a:rPr>
              <a:t>Primzahlen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1A555ACD-E49B-BD44-A454-618A6F04121C}"/>
              </a:ext>
            </a:extLst>
          </p:cNvPr>
          <p:cNvSpPr txBox="1"/>
          <p:nvPr/>
        </p:nvSpPr>
        <p:spPr>
          <a:xfrm>
            <a:off x="1245515" y="3943597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0070C0"/>
                </a:solidFill>
              </a:rPr>
              <a:t>Diagramme 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A7310797-6D69-8C4C-9996-90ED1789DBF5}"/>
              </a:ext>
            </a:extLst>
          </p:cNvPr>
          <p:cNvSpPr txBox="1"/>
          <p:nvPr/>
        </p:nvSpPr>
        <p:spPr>
          <a:xfrm>
            <a:off x="4909038" y="396676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0070C0"/>
                </a:solidFill>
              </a:rPr>
              <a:t>Achsensymmetrie 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229AEED-1F5A-DC4B-8307-D740709B94C3}"/>
              </a:ext>
            </a:extLst>
          </p:cNvPr>
          <p:cNvSpPr txBox="1"/>
          <p:nvPr/>
        </p:nvSpPr>
        <p:spPr>
          <a:xfrm>
            <a:off x="449502" y="4726827"/>
            <a:ext cx="38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0070C0"/>
                </a:solidFill>
              </a:rPr>
              <a:t>Punktsymmetrische Figuren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54FE702B-F528-684D-A998-DCAB9C42C8A1}"/>
              </a:ext>
            </a:extLst>
          </p:cNvPr>
          <p:cNvSpPr txBox="1"/>
          <p:nvPr/>
        </p:nvSpPr>
        <p:spPr>
          <a:xfrm>
            <a:off x="5152459" y="4863345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0070C0"/>
                </a:solidFill>
              </a:rPr>
              <a:t>Teilbarkeitsregeln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366E66D3-0D37-1443-A949-56DB23EEFEE4}"/>
              </a:ext>
            </a:extLst>
          </p:cNvPr>
          <p:cNvSpPr txBox="1"/>
          <p:nvPr/>
        </p:nvSpPr>
        <p:spPr>
          <a:xfrm>
            <a:off x="8760296" y="5071473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0070C0"/>
                </a:solidFill>
              </a:rPr>
              <a:t>Koordinatensystem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07D26AA0-735F-BF4B-BA5E-CE766E96B570}"/>
              </a:ext>
            </a:extLst>
          </p:cNvPr>
          <p:cNvSpPr txBox="1"/>
          <p:nvPr/>
        </p:nvSpPr>
        <p:spPr>
          <a:xfrm>
            <a:off x="8183069" y="4155926"/>
            <a:ext cx="3170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0070C0"/>
                </a:solidFill>
              </a:rPr>
              <a:t>Flächeninhalte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8B0C0BC9-CAC8-4C44-A6C1-6A0DDDB39954}"/>
              </a:ext>
            </a:extLst>
          </p:cNvPr>
          <p:cNvSpPr txBox="1"/>
          <p:nvPr/>
        </p:nvSpPr>
        <p:spPr>
          <a:xfrm>
            <a:off x="623392" y="562747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0070C0"/>
                </a:solidFill>
              </a:rPr>
              <a:t>Negative Zahlen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16F87AA4-EE0B-DE4F-9553-C7F1E6E17371}"/>
              </a:ext>
            </a:extLst>
          </p:cNvPr>
          <p:cNvSpPr txBox="1"/>
          <p:nvPr/>
        </p:nvSpPr>
        <p:spPr>
          <a:xfrm>
            <a:off x="5447928" y="5713912"/>
            <a:ext cx="361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0070C0"/>
                </a:solidFill>
              </a:rPr>
              <a:t>Rechnen mit negativen Zahlen</a:t>
            </a:r>
          </a:p>
        </p:txBody>
      </p:sp>
    </p:spTree>
    <p:extLst>
      <p:ext uri="{BB962C8B-B14F-4D97-AF65-F5344CB8AC3E}">
        <p14:creationId xmlns:p14="http://schemas.microsoft.com/office/powerpoint/2010/main" val="310495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">
  <a:themeElements>
    <a:clrScheme name="HCGFarben">
      <a:dk1>
        <a:srgbClr val="0B2F46"/>
      </a:dk1>
      <a:lt1>
        <a:sysClr val="window" lastClr="FFFFFF"/>
      </a:lt1>
      <a:dk2>
        <a:srgbClr val="074263"/>
      </a:dk2>
      <a:lt2>
        <a:srgbClr val="FFFFFF"/>
      </a:lt2>
      <a:accent1>
        <a:srgbClr val="0B2F46"/>
      </a:accent1>
      <a:accent2>
        <a:srgbClr val="074263"/>
      </a:accent2>
      <a:accent3>
        <a:srgbClr val="4A7F9E"/>
      </a:accent3>
      <a:accent4>
        <a:srgbClr val="E5A623"/>
      </a:accent4>
      <a:accent5>
        <a:srgbClr val="F37148"/>
      </a:accent5>
      <a:accent6>
        <a:srgbClr val="BF3E26"/>
      </a:accent6>
      <a:hlink>
        <a:srgbClr val="4A7F9E"/>
      </a:hlink>
      <a:folHlink>
        <a:srgbClr val="C000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rlage Powerpoint_HCG_CI.potx" id="{33AA7ED5-2148-440E-9D51-EA5BD6DC66E8}" vid="{8D11A3AB-AECE-4E03-BC23-4F4E909A66C2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230</Words>
  <Application>Microsoft Office PowerPoint</Application>
  <PresentationFormat>Breitbild</PresentationFormat>
  <Paragraphs>37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Calibri</vt:lpstr>
      <vt:lpstr>Century Gothic</vt:lpstr>
      <vt:lpstr>Wingdings</vt:lpstr>
      <vt:lpstr>Office</vt:lpstr>
      <vt:lpstr>Mathematik</vt:lpstr>
      <vt:lpstr>Mathematik in Klasse 5 </vt:lpstr>
      <vt:lpstr>Mathematik in Klasse 5 </vt:lpstr>
      <vt:lpstr>Mathematik in Klasse 5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Mathematik in Klasse 5</dc:title>
  <dc:creator>Katja Wagner</dc:creator>
  <cp:lastModifiedBy>RIT</cp:lastModifiedBy>
  <cp:revision>7</cp:revision>
  <cp:lastPrinted>2021-02-18T10:01:26Z</cp:lastPrinted>
  <dcterms:created xsi:type="dcterms:W3CDTF">2022-01-24T19:41:31Z</dcterms:created>
  <dcterms:modified xsi:type="dcterms:W3CDTF">2022-01-25T12:04:04Z</dcterms:modified>
</cp:coreProperties>
</file>