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713" autoAdjust="0"/>
  </p:normalViewPr>
  <p:slideViewPr>
    <p:cSldViewPr>
      <p:cViewPr varScale="1">
        <p:scale>
          <a:sx n="102" d="100"/>
          <a:sy n="102" d="100"/>
        </p:scale>
        <p:origin x="94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c619b2d6216feab1" providerId="LiveId" clId="{9C0AD658-3690-470A-9914-C589284070BD}"/>
    <pc:docChg chg="modSld">
      <pc:chgData name="" userId="c619b2d6216feab1" providerId="LiveId" clId="{9C0AD658-3690-470A-9914-C589284070BD}" dt="2022-11-10T20:05:08.228" v="53" actId="20577"/>
      <pc:docMkLst>
        <pc:docMk/>
      </pc:docMkLst>
      <pc:sldChg chg="modSp">
        <pc:chgData name="" userId="c619b2d6216feab1" providerId="LiveId" clId="{9C0AD658-3690-470A-9914-C589284070BD}" dt="2022-11-10T20:01:16.012" v="27" actId="20577"/>
        <pc:sldMkLst>
          <pc:docMk/>
          <pc:sldMk cId="0" sldId="257"/>
        </pc:sldMkLst>
        <pc:spChg chg="mod">
          <ac:chgData name="" userId="c619b2d6216feab1" providerId="LiveId" clId="{9C0AD658-3690-470A-9914-C589284070BD}" dt="2022-11-10T20:01:16.012" v="27" actId="20577"/>
          <ac:spMkLst>
            <pc:docMk/>
            <pc:sldMk cId="0" sldId="257"/>
            <ac:spMk id="29" creationId="{5F096F34-D8D3-4D3D-81DB-CC2C6F585F72}"/>
          </ac:spMkLst>
        </pc:spChg>
      </pc:sldChg>
      <pc:sldChg chg="modSp">
        <pc:chgData name="" userId="c619b2d6216feab1" providerId="LiveId" clId="{9C0AD658-3690-470A-9914-C589284070BD}" dt="2022-11-10T20:05:08.228" v="53" actId="20577"/>
        <pc:sldMkLst>
          <pc:docMk/>
          <pc:sldMk cId="0" sldId="258"/>
        </pc:sldMkLst>
        <pc:spChg chg="mod">
          <ac:chgData name="" userId="c619b2d6216feab1" providerId="LiveId" clId="{9C0AD658-3690-470A-9914-C589284070BD}" dt="2022-11-10T20:00:14.361" v="0" actId="255"/>
          <ac:spMkLst>
            <pc:docMk/>
            <pc:sldMk cId="0" sldId="258"/>
            <ac:spMk id="8" creationId="{C1081FD0-8AFE-4C0C-BC91-8AB149455FF2}"/>
          </ac:spMkLst>
        </pc:spChg>
        <pc:spChg chg="mod">
          <ac:chgData name="" userId="c619b2d6216feab1" providerId="LiveId" clId="{9C0AD658-3690-470A-9914-C589284070BD}" dt="2022-11-10T20:05:08.228" v="53" actId="20577"/>
          <ac:spMkLst>
            <pc:docMk/>
            <pc:sldMk cId="0" sldId="258"/>
            <ac:spMk id="10" creationId="{00000000-0000-0000-0000-000000000000}"/>
          </ac:spMkLst>
        </pc:spChg>
      </pc:sldChg>
      <pc:sldChg chg="modSp">
        <pc:chgData name="" userId="c619b2d6216feab1" providerId="LiveId" clId="{9C0AD658-3690-470A-9914-C589284070BD}" dt="2022-11-10T20:00:20.708" v="1" actId="255"/>
        <pc:sldMkLst>
          <pc:docMk/>
          <pc:sldMk cId="1297405030" sldId="259"/>
        </pc:sldMkLst>
        <pc:spChg chg="mod">
          <ac:chgData name="" userId="c619b2d6216feab1" providerId="LiveId" clId="{9C0AD658-3690-470A-9914-C589284070BD}" dt="2022-11-10T20:00:20.708" v="1" actId="255"/>
          <ac:spMkLst>
            <pc:docMk/>
            <pc:sldMk cId="1297405030" sldId="259"/>
            <ac:spMk id="12" creationId="{7F9AA35C-B169-4560-BF58-4F24768EB3E5}"/>
          </ac:spMkLst>
        </pc:spChg>
      </pc:sldChg>
      <pc:sldChg chg="modSp">
        <pc:chgData name="" userId="c619b2d6216feab1" providerId="LiveId" clId="{9C0AD658-3690-470A-9914-C589284070BD}" dt="2022-11-10T20:00:27.914" v="2" actId="255"/>
        <pc:sldMkLst>
          <pc:docMk/>
          <pc:sldMk cId="150640756" sldId="260"/>
        </pc:sldMkLst>
        <pc:spChg chg="mod">
          <ac:chgData name="" userId="c619b2d6216feab1" providerId="LiveId" clId="{9C0AD658-3690-470A-9914-C589284070BD}" dt="2022-11-10T20:00:27.914" v="2" actId="255"/>
          <ac:spMkLst>
            <pc:docMk/>
            <pc:sldMk cId="150640756" sldId="260"/>
            <ac:spMk id="7" creationId="{22162EEE-9D69-4C60-941B-D0F3AACE18E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99456" y="1122363"/>
            <a:ext cx="9468544" cy="2387600"/>
          </a:xfrm>
        </p:spPr>
        <p:txBody>
          <a:bodyPr anchor="b" anchorCtr="0"/>
          <a:lstStyle>
            <a:lvl1pPr algn="ctr">
              <a:defRPr sz="3375" b="1">
                <a:solidFill>
                  <a:srgbClr val="0A2F4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99456" y="3602038"/>
            <a:ext cx="9468544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C4263"/>
                </a:solidFill>
                <a:latin typeface="Century Gothic" panose="020B0502020202020204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e-DE" dirty="0"/>
              <a:t>Untertitel hinzufügen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199456" y="6356354"/>
            <a:ext cx="2381944" cy="365125"/>
          </a:xfrm>
          <a:prstGeom prst="rect">
            <a:avLst/>
          </a:prstGeom>
        </p:spPr>
        <p:txBody>
          <a:bodyPr anchor="ctr" anchorCtr="0"/>
          <a:lstStyle>
            <a:lvl1pPr>
              <a:defRPr sz="750">
                <a:latin typeface="+mn-lt"/>
              </a:defRPr>
            </a:lvl1pPr>
          </a:lstStyle>
          <a:p>
            <a:fld id="{6537FEA4-F83A-4179-BBDF-BB55DE396F78}" type="datetimeFigureOut">
              <a:rPr lang="de-DE" smtClean="0"/>
              <a:pPr/>
              <a:t>10.11.2022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5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093912" cy="365125"/>
          </a:xfrm>
        </p:spPr>
        <p:txBody>
          <a:bodyPr/>
          <a:lstStyle>
            <a:lvl1pPr>
              <a:defRPr sz="750">
                <a:latin typeface="+mn-lt"/>
              </a:defRPr>
            </a:lvl1pPr>
          </a:lstStyle>
          <a:p>
            <a:fld id="{7BC3B62B-2247-4435-90EB-9C4C86118551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6924DED-D754-4B5E-9A87-B12C2EEED4A5}"/>
              </a:ext>
            </a:extLst>
          </p:cNvPr>
          <p:cNvCxnSpPr>
            <a:cxnSpLocks/>
          </p:cNvCxnSpPr>
          <p:nvPr/>
        </p:nvCxnSpPr>
        <p:spPr>
          <a:xfrm>
            <a:off x="1199456" y="3501008"/>
            <a:ext cx="9468544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0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07436" y="980729"/>
            <a:ext cx="10346365" cy="565974"/>
          </a:xfrm>
        </p:spPr>
        <p:txBody>
          <a:bodyPr>
            <a:noAutofit/>
          </a:bodyPr>
          <a:lstStyle>
            <a:lvl1pPr>
              <a:defRPr sz="2100">
                <a:solidFill>
                  <a:srgbClr val="0A2F4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007436" y="1825625"/>
            <a:ext cx="10346365" cy="4351338"/>
          </a:xfrm>
        </p:spPr>
        <p:txBody>
          <a:bodyPr/>
          <a:lstStyle>
            <a:lvl1pPr>
              <a:defRPr>
                <a:solidFill>
                  <a:srgbClr val="0C4263"/>
                </a:solidFill>
              </a:defRPr>
            </a:lvl1pPr>
            <a:lvl2pPr>
              <a:defRPr>
                <a:solidFill>
                  <a:srgbClr val="0C4263"/>
                </a:solidFill>
              </a:defRPr>
            </a:lvl2pPr>
            <a:lvl3pPr>
              <a:defRPr>
                <a:solidFill>
                  <a:srgbClr val="0C4263"/>
                </a:solidFill>
              </a:defRPr>
            </a:lvl3pPr>
            <a:lvl4pPr>
              <a:defRPr>
                <a:solidFill>
                  <a:srgbClr val="0C4263"/>
                </a:solidFill>
              </a:defRPr>
            </a:lvl4pPr>
            <a:lvl5pPr>
              <a:defRPr>
                <a:solidFill>
                  <a:srgbClr val="0C4263"/>
                </a:solidFill>
              </a:defRPr>
            </a:lvl5pPr>
          </a:lstStyle>
          <a:p>
            <a:pPr lvl="0"/>
            <a:r>
              <a:rPr lang="de-DE" dirty="0"/>
              <a:t>Textmasterformt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07435" y="6381330"/>
            <a:ext cx="2573965" cy="329125"/>
          </a:xfrm>
          <a:prstGeom prst="rect">
            <a:avLst/>
          </a:prstGeom>
        </p:spPr>
        <p:txBody>
          <a:bodyPr anchor="ctr" anchorCtr="0"/>
          <a:lstStyle>
            <a:lvl1pPr>
              <a:defRPr sz="788"/>
            </a:lvl1pPr>
          </a:lstStyle>
          <a:p>
            <a:fld id="{6537FEA4-F83A-4179-BBDF-BB55DE396F78}" type="datetimeFigureOut">
              <a:rPr lang="de-DE" smtClean="0"/>
              <a:pPr/>
              <a:t>10.11.2022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5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50">
                <a:latin typeface="+mn-lt"/>
              </a:defRPr>
            </a:lvl1pPr>
          </a:lstStyle>
          <a:p>
            <a:fld id="{7BC3B62B-2247-4435-90EB-9C4C86118551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43AB7344-5586-4A44-8CCE-B9A70724292A}"/>
              </a:ext>
            </a:extLst>
          </p:cNvPr>
          <p:cNvCxnSpPr>
            <a:cxnSpLocks/>
          </p:cNvCxnSpPr>
          <p:nvPr/>
        </p:nvCxnSpPr>
        <p:spPr>
          <a:xfrm>
            <a:off x="1007434" y="1556792"/>
            <a:ext cx="10346367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466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5000"/>
            <a:lum/>
          </a:blip>
          <a:srcRect/>
          <a:stretch>
            <a:fillRect l="23000" r="-7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11425" y="942160"/>
            <a:ext cx="10442376" cy="686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1425" y="1825625"/>
            <a:ext cx="104423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BC3B62B-2247-4435-90EB-9C4C86118551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3D87DF2-7891-450A-A208-7B43EED0EEB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9" y="29994"/>
            <a:ext cx="4182776" cy="912167"/>
          </a:xfrm>
          <a:prstGeom prst="rect">
            <a:avLst/>
          </a:prstGeom>
        </p:spPr>
      </p:pic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9569013-CE10-4ADD-9070-2458102F1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1426" y="6356354"/>
            <a:ext cx="2669975" cy="365125"/>
          </a:xfrm>
          <a:prstGeom prst="rect">
            <a:avLst/>
          </a:prstGeom>
        </p:spPr>
        <p:txBody>
          <a:bodyPr anchor="ctr" anchorCtr="0"/>
          <a:lstStyle>
            <a:lvl1pPr>
              <a:defRPr sz="750">
                <a:latin typeface="+mn-lt"/>
              </a:defRPr>
            </a:lvl1pPr>
          </a:lstStyle>
          <a:p>
            <a:fld id="{6537FEA4-F83A-4179-BBDF-BB55DE396F78}" type="datetimeFigureOut">
              <a:rPr lang="de-DE" smtClean="0"/>
              <a:pPr/>
              <a:t>10.11.2022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6361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.eickhoff@hcgbeilstein.de" TargetMode="External"/><Relationship Id="rId2" Type="http://schemas.openxmlformats.org/officeDocument/2006/relationships/hyperlink" Target="mailto:s.decker@hcgbeilstein.d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D8EF79-0716-4695-A46F-ACBEAF8188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indent="0"/>
            <a:r>
              <a:rPr lang="de-DE" sz="3600" dirty="0">
                <a:solidFill>
                  <a:schemeClr val="tx2"/>
                </a:solidFill>
              </a:rPr>
              <a:t>Englisch / </a:t>
            </a:r>
            <a:br>
              <a:rPr lang="de-DE" sz="3600" dirty="0">
                <a:solidFill>
                  <a:schemeClr val="tx2"/>
                </a:solidFill>
              </a:rPr>
            </a:br>
            <a:r>
              <a:rPr lang="de-DE" sz="3600" dirty="0">
                <a:solidFill>
                  <a:schemeClr val="tx2"/>
                </a:solidFill>
              </a:rPr>
              <a:t>Englisch bilingual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8714ACA-5060-47AC-9DB0-2707201D6E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Am HCG Beilstein</a:t>
            </a:r>
          </a:p>
        </p:txBody>
      </p:sp>
    </p:spTree>
    <p:extLst>
      <p:ext uri="{BB962C8B-B14F-4D97-AF65-F5344CB8AC3E}">
        <p14:creationId xmlns:p14="http://schemas.microsoft.com/office/powerpoint/2010/main" val="2689498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11424" y="878614"/>
            <a:ext cx="10369152" cy="699461"/>
          </a:xfrm>
        </p:spPr>
        <p:txBody>
          <a:bodyPr>
            <a:normAutofit/>
          </a:bodyPr>
          <a:lstStyle/>
          <a:p>
            <a:pPr algn="l"/>
            <a:r>
              <a:rPr lang="de-DE" sz="4000" dirty="0">
                <a:solidFill>
                  <a:schemeClr val="accent1">
                    <a:lumMod val="50000"/>
                  </a:schemeClr>
                </a:solidFill>
              </a:rPr>
              <a:t>Englisch / Englisch bilingual</a:t>
            </a:r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92A7BF1C-8218-414E-B4F2-EE216F7392C1}"/>
              </a:ext>
            </a:extLst>
          </p:cNvPr>
          <p:cNvSpPr/>
          <p:nvPr/>
        </p:nvSpPr>
        <p:spPr>
          <a:xfrm rot="5400000">
            <a:off x="1938501" y="3159828"/>
            <a:ext cx="574103" cy="2871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34E7A30-6004-4E75-A7ED-EF4228E9D2AA}"/>
              </a:ext>
            </a:extLst>
          </p:cNvPr>
          <p:cNvSpPr/>
          <p:nvPr/>
        </p:nvSpPr>
        <p:spPr>
          <a:xfrm>
            <a:off x="3287686" y="3482698"/>
            <a:ext cx="8064898" cy="7463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38101" tIns="55484" rIns="74534" bIns="55486" numCol="1" spcCol="1270" anchor="ctr" anchorCtr="0">
            <a:noAutofit/>
          </a:bodyPr>
          <a:lstStyle/>
          <a:p>
            <a:pPr marL="57150" lvl="1" indent="-57150" defTabSz="444500">
              <a:lnSpc>
                <a:spcPct val="90000"/>
              </a:lnSpc>
              <a:spcAft>
                <a:spcPct val="15000"/>
              </a:spcAft>
              <a:buChar char="•"/>
            </a:pPr>
            <a:r>
              <a:rPr lang="de-DE" sz="1200" dirty="0">
                <a:solidFill>
                  <a:schemeClr val="tx2"/>
                </a:solidFill>
              </a:rPr>
              <a:t>5 Stunden regulärer Englischunterricht </a:t>
            </a:r>
          </a:p>
          <a:p>
            <a:pPr marL="57150" lvl="1" indent="-57150" defTabSz="444500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r>
              <a:rPr lang="de-DE" sz="1200" dirty="0">
                <a:solidFill>
                  <a:srgbClr val="FF0000"/>
                </a:solidFill>
              </a:rPr>
              <a:t>Optional 2 Zusatzstunden bilingualer Grundlagenunterricht </a:t>
            </a:r>
            <a:r>
              <a:rPr lang="de-DE" sz="1200" b="1" dirty="0">
                <a:solidFill>
                  <a:srgbClr val="FF0000"/>
                </a:solidFill>
              </a:rPr>
              <a:t>im 2. Schulhalbjahr </a:t>
            </a:r>
            <a:r>
              <a:rPr lang="de-DE" sz="1200" dirty="0">
                <a:solidFill>
                  <a:srgbClr val="FF0000"/>
                </a:solidFill>
              </a:rPr>
              <a:t>(Voraussetzung zur Wahl des bilingualen Profils ab Klasse 7, aber noch keine endgültige Entscheidung dafür)  - Auswahl durch SL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A36FAF70-6BD3-4CB2-B1F9-54124A1E88E0}"/>
              </a:ext>
            </a:extLst>
          </p:cNvPr>
          <p:cNvSpPr/>
          <p:nvPr/>
        </p:nvSpPr>
        <p:spPr>
          <a:xfrm>
            <a:off x="1235672" y="3624541"/>
            <a:ext cx="1908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3654" tIns="104599" rIns="163654" bIns="104599" numCol="1" spcCol="1270" anchor="ctr" anchorCtr="0">
            <a:noAutofit/>
          </a:bodyPr>
          <a:lstStyle/>
          <a:p>
            <a:pPr algn="ctr" defTabSz="1377950">
              <a:lnSpc>
                <a:spcPct val="90000"/>
              </a:lnSpc>
              <a:spcAft>
                <a:spcPct val="35000"/>
              </a:spcAft>
            </a:pPr>
            <a:r>
              <a:rPr lang="de-DE" sz="2400" dirty="0"/>
              <a:t>Klasse 5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BF8AC6B-BBAB-4F29-BE91-DC40E646FF45}"/>
              </a:ext>
            </a:extLst>
          </p:cNvPr>
          <p:cNvSpPr/>
          <p:nvPr/>
        </p:nvSpPr>
        <p:spPr>
          <a:xfrm>
            <a:off x="3287688" y="4271362"/>
            <a:ext cx="8064898" cy="7463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38101" tIns="55484" rIns="74534" bIns="55486" numCol="1" spcCol="1270" anchor="ctr" anchorCtr="0">
            <a:noAutofit/>
          </a:bodyPr>
          <a:lstStyle/>
          <a:p>
            <a:pPr marL="57150" lvl="1" indent="-57150" defTabSz="444500">
              <a:lnSpc>
                <a:spcPct val="90000"/>
              </a:lnSpc>
              <a:spcAft>
                <a:spcPct val="15000"/>
              </a:spcAft>
              <a:buChar char="•"/>
            </a:pPr>
            <a:r>
              <a:rPr lang="de-DE" sz="1200" dirty="0">
                <a:solidFill>
                  <a:schemeClr val="tx2"/>
                </a:solidFill>
              </a:rPr>
              <a:t>4 Stunden regulärer Englischunterricht</a:t>
            </a:r>
          </a:p>
          <a:p>
            <a:pPr marL="57150" lvl="1" indent="-57150" defTabSz="444500">
              <a:lnSpc>
                <a:spcPct val="90000"/>
              </a:lnSpc>
              <a:spcAft>
                <a:spcPct val="15000"/>
              </a:spcAft>
              <a:buChar char="•"/>
            </a:pPr>
            <a:r>
              <a:rPr lang="de-DE" sz="1200" dirty="0">
                <a:solidFill>
                  <a:srgbClr val="FF0000"/>
                </a:solidFill>
              </a:rPr>
              <a:t>2 Zusatzstunden bilingualer Grundlagenunterricht </a:t>
            </a:r>
            <a:r>
              <a:rPr lang="de-DE" sz="1200" b="1" dirty="0">
                <a:solidFill>
                  <a:srgbClr val="FF0000"/>
                </a:solidFill>
              </a:rPr>
              <a:t>im ganzen Schuljahr </a:t>
            </a:r>
            <a:r>
              <a:rPr lang="de-DE" sz="1200" dirty="0">
                <a:solidFill>
                  <a:srgbClr val="FF0000"/>
                </a:solidFill>
              </a:rPr>
              <a:t>(Voraussetzung zur Wahl des bilingualen Profils ab Klasse 7, aber noch keine endgültige Entscheidung dafür)  - Auswahl durch SL in Klasse 5 erfolgt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FD90C9F-8403-4F80-BD53-008CB0B0BF01}"/>
              </a:ext>
            </a:extLst>
          </p:cNvPr>
          <p:cNvSpPr/>
          <p:nvPr/>
        </p:nvSpPr>
        <p:spPr>
          <a:xfrm>
            <a:off x="1235672" y="4371568"/>
            <a:ext cx="1908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3654" tIns="104599" rIns="163654" bIns="104599" numCol="1" spcCol="1270" anchor="ctr" anchorCtr="0">
            <a:noAutofit/>
          </a:bodyPr>
          <a:lstStyle/>
          <a:p>
            <a:pPr algn="ctr" defTabSz="1377950">
              <a:lnSpc>
                <a:spcPct val="90000"/>
              </a:lnSpc>
              <a:spcAft>
                <a:spcPct val="35000"/>
              </a:spcAft>
            </a:pPr>
            <a:r>
              <a:rPr lang="de-DE" sz="2400" dirty="0"/>
              <a:t>Klasse 6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0D6E127C-20BF-45E8-8BB3-322329F893E8}"/>
              </a:ext>
            </a:extLst>
          </p:cNvPr>
          <p:cNvSpPr/>
          <p:nvPr/>
        </p:nvSpPr>
        <p:spPr>
          <a:xfrm>
            <a:off x="3287687" y="5060026"/>
            <a:ext cx="8064898" cy="7463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38101" tIns="55485" rIns="74534" bIns="55485" numCol="1" spcCol="1270" anchor="ctr" anchorCtr="0">
            <a:noAutofit/>
          </a:bodyPr>
          <a:lstStyle/>
          <a:p>
            <a:pPr marL="57150" lvl="1" indent="-57150" defTabSz="444500">
              <a:lnSpc>
                <a:spcPct val="90000"/>
              </a:lnSpc>
              <a:spcAft>
                <a:spcPct val="15000"/>
              </a:spcAft>
              <a:buChar char="•"/>
            </a:pPr>
            <a:r>
              <a:rPr lang="de-DE" sz="1200" dirty="0">
                <a:solidFill>
                  <a:schemeClr val="tx2"/>
                </a:solidFill>
              </a:rPr>
              <a:t>Englischunterricht nach Stundentafel unabhängig von Profilwahl</a:t>
            </a:r>
          </a:p>
          <a:p>
            <a:pPr marL="57150" lvl="1" indent="-57150" defTabSz="444500">
              <a:lnSpc>
                <a:spcPct val="90000"/>
              </a:lnSpc>
              <a:spcAft>
                <a:spcPct val="15000"/>
              </a:spcAft>
              <a:buChar char="•"/>
            </a:pPr>
            <a:r>
              <a:rPr lang="de-DE" sz="1200" dirty="0">
                <a:solidFill>
                  <a:schemeClr val="tx2"/>
                </a:solidFill>
              </a:rPr>
              <a:t>Bilinguales Profil: Unterricht eines Sachfaches (Geographie oder Geschichte oder Biologie oder Gemeinschaftskunde oder Chemie) in der Zielsprache Englisch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D5A68691-C433-42E0-AD88-D8DAC1A7AAF9}"/>
              </a:ext>
            </a:extLst>
          </p:cNvPr>
          <p:cNvSpPr/>
          <p:nvPr/>
        </p:nvSpPr>
        <p:spPr>
          <a:xfrm>
            <a:off x="1235672" y="5174945"/>
            <a:ext cx="1908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3654" tIns="104599" rIns="163654" bIns="104599" numCol="1" spcCol="1270" anchor="ctr" anchorCtr="0">
            <a:noAutofit/>
          </a:bodyPr>
          <a:lstStyle/>
          <a:p>
            <a:pPr algn="ctr" defTabSz="1377950">
              <a:lnSpc>
                <a:spcPct val="90000"/>
              </a:lnSpc>
              <a:spcAft>
                <a:spcPct val="35000"/>
              </a:spcAft>
            </a:pPr>
            <a:r>
              <a:rPr lang="de-DE" sz="2400" dirty="0"/>
              <a:t>Klasse 7-11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F1A7779-EDA1-4EFA-BDA1-CE40A63D5850}"/>
              </a:ext>
            </a:extLst>
          </p:cNvPr>
          <p:cNvSpPr txBox="1"/>
          <p:nvPr/>
        </p:nvSpPr>
        <p:spPr>
          <a:xfrm>
            <a:off x="3737262" y="1841452"/>
            <a:ext cx="74034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2"/>
                </a:solidFill>
                <a:latin typeface="+mn-lt"/>
              </a:rPr>
              <a:t>Am HCG Beilstein freuen sich 22 Kolleg*innen darauf, die zukünftigen Fünftklässler zu begrüßen und zu unterrichten.</a:t>
            </a:r>
          </a:p>
          <a:p>
            <a:r>
              <a:rPr lang="de-DE" sz="2000" dirty="0">
                <a:solidFill>
                  <a:schemeClr val="tx2"/>
                </a:solidFill>
                <a:latin typeface="+mn-lt"/>
              </a:rPr>
              <a:t>Wir arbeiten aktuell mit dem Lehrwerk </a:t>
            </a:r>
            <a:r>
              <a:rPr lang="de-DE" sz="2000" dirty="0" err="1">
                <a:solidFill>
                  <a:schemeClr val="tx2"/>
                </a:solidFill>
                <a:latin typeface="+mn-lt"/>
              </a:rPr>
              <a:t>access</a:t>
            </a:r>
            <a:r>
              <a:rPr lang="de-DE" sz="2000" dirty="0">
                <a:solidFill>
                  <a:schemeClr val="tx2"/>
                </a:solidFill>
                <a:latin typeface="+mn-lt"/>
              </a:rPr>
              <a:t> vom Cornelsen Verlag.  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218ADDB1-D1BE-4413-92F7-45DA5FDFAE38}"/>
              </a:ext>
            </a:extLst>
          </p:cNvPr>
          <p:cNvSpPr/>
          <p:nvPr/>
        </p:nvSpPr>
        <p:spPr>
          <a:xfrm>
            <a:off x="1235672" y="5967033"/>
            <a:ext cx="1908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3654" tIns="104599" rIns="163654" bIns="104599" numCol="1" spcCol="1270" anchor="ctr" anchorCtr="0">
            <a:noAutofit/>
          </a:bodyPr>
          <a:lstStyle/>
          <a:p>
            <a:pPr algn="ctr" defTabSz="1377950">
              <a:lnSpc>
                <a:spcPct val="90000"/>
              </a:lnSpc>
              <a:spcAft>
                <a:spcPct val="35000"/>
              </a:spcAft>
            </a:pPr>
            <a:r>
              <a:rPr lang="de-DE" sz="2400" dirty="0"/>
              <a:t>Klasse 12-13 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5F096F34-D8D3-4D3D-81DB-CC2C6F585F72}"/>
              </a:ext>
            </a:extLst>
          </p:cNvPr>
          <p:cNvSpPr/>
          <p:nvPr/>
        </p:nvSpPr>
        <p:spPr>
          <a:xfrm>
            <a:off x="3287686" y="5848690"/>
            <a:ext cx="8064898" cy="7463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38101" tIns="55485" rIns="74534" bIns="55485" numCol="1" spcCol="1270" anchor="ctr" anchorCtr="0">
            <a:noAutofit/>
          </a:bodyPr>
          <a:lstStyle/>
          <a:p>
            <a:pPr marL="57150" lvl="1" indent="-57150" defTabSz="444500">
              <a:lnSpc>
                <a:spcPct val="90000"/>
              </a:lnSpc>
              <a:spcAft>
                <a:spcPct val="15000"/>
              </a:spcAft>
              <a:buChar char="•"/>
            </a:pPr>
            <a:r>
              <a:rPr lang="de-DE" sz="1200" dirty="0">
                <a:solidFill>
                  <a:schemeClr val="tx2"/>
                </a:solidFill>
              </a:rPr>
              <a:t>Wahlmöglichkeit für alle: Leistungsfach 5-stündig / Basisfach 3-stündig</a:t>
            </a:r>
          </a:p>
          <a:p>
            <a:pPr marL="57150" lvl="1" indent="-57150" defTabSz="444500">
              <a:lnSpc>
                <a:spcPct val="90000"/>
              </a:lnSpc>
              <a:spcAft>
                <a:spcPct val="15000"/>
              </a:spcAft>
              <a:buChar char="•"/>
            </a:pPr>
            <a:r>
              <a:rPr lang="de-DE" sz="1200" dirty="0">
                <a:solidFill>
                  <a:schemeClr val="tx2"/>
                </a:solidFill>
              </a:rPr>
              <a:t>Möglichkeit zum Erreichen des internationalen Abiturs durch Wahl eines bilingualen Leistungsfaches 5-stündig (nach Durchlaufen des bilingualen Zuges)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BA89F9D-6D87-431F-BA68-405F8FBA6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62" y="1769736"/>
            <a:ext cx="2437928" cy="12004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1008063" y="1870812"/>
            <a:ext cx="10345737" cy="4525963"/>
          </a:xfrm>
        </p:spPr>
        <p:txBody>
          <a:bodyPr/>
          <a:lstStyle/>
          <a:p>
            <a:pPr marL="0" indent="0">
              <a:buNone/>
            </a:pPr>
            <a:r>
              <a:rPr lang="de-DE" sz="3200" u="sng" dirty="0">
                <a:solidFill>
                  <a:schemeClr val="tx2"/>
                </a:solidFill>
              </a:rPr>
              <a:t>Außerunterrichtliche Veranstaltungen</a:t>
            </a:r>
          </a:p>
          <a:p>
            <a:pPr marL="0" indent="0">
              <a:buNone/>
            </a:pPr>
            <a:endParaRPr lang="de-DE" u="sng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2"/>
                </a:solidFill>
              </a:rPr>
              <a:t>Bilingualer Zug in Klasse 8: mehrtägige Englandfahrt (kulturelle und sprachliche Programmpunkte mit Unterkunft in Gastfamilien)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2"/>
                </a:solidFill>
              </a:rPr>
              <a:t>Klasse 10: Möglichkeit zur Teilnahme am USA-Austauschprogramm der </a:t>
            </a:r>
            <a:r>
              <a:rPr lang="de-DE" sz="2000" i="1" dirty="0" err="1">
                <a:solidFill>
                  <a:schemeClr val="tx2"/>
                </a:solidFill>
              </a:rPr>
              <a:t>Friendship</a:t>
            </a:r>
            <a:r>
              <a:rPr lang="de-DE" sz="2000" i="1" dirty="0">
                <a:solidFill>
                  <a:schemeClr val="tx2"/>
                </a:solidFill>
              </a:rPr>
              <a:t> Connection</a:t>
            </a:r>
          </a:p>
          <a:p>
            <a:pPr marL="257175" lvl="1" indent="0">
              <a:buNone/>
            </a:pPr>
            <a:endParaRPr lang="de-DE" sz="2000" i="1" dirty="0">
              <a:solidFill>
                <a:schemeClr val="tx2"/>
              </a:solidFill>
            </a:endParaRP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C1081FD0-8AFE-4C0C-BC91-8AB149455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63" y="981075"/>
            <a:ext cx="10345737" cy="565150"/>
          </a:xfrm>
        </p:spPr>
        <p:txBody>
          <a:bodyPr>
            <a:noAutofit/>
          </a:bodyPr>
          <a:lstStyle/>
          <a:p>
            <a:pPr algn="l"/>
            <a:r>
              <a:rPr lang="de-DE" sz="4000" dirty="0">
                <a:solidFill>
                  <a:schemeClr val="accent1">
                    <a:lumMod val="50000"/>
                  </a:schemeClr>
                </a:solidFill>
              </a:rPr>
              <a:t>Englisch / Englisch bilingual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1008063" y="1870812"/>
            <a:ext cx="10345737" cy="2278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>
                <a:solidFill>
                  <a:schemeClr val="tx2"/>
                </a:solidFill>
              </a:rPr>
              <a:t>Liebe Grundschüler*innen</a:t>
            </a:r>
            <a:r>
              <a:rPr lang="de-DE" sz="2400" dirty="0">
                <a:solidFill>
                  <a:schemeClr val="tx2"/>
                </a:solidFill>
              </a:rPr>
              <a:t>, sicher habt ihr ganz viele Fragen zum Englischunterricht an unserer Schule. In folgendem Video wird euch unsere </a:t>
            </a:r>
            <a:r>
              <a:rPr lang="de-DE" sz="2400" dirty="0" err="1">
                <a:solidFill>
                  <a:schemeClr val="tx2"/>
                </a:solidFill>
              </a:rPr>
              <a:t>Silky</a:t>
            </a:r>
            <a:r>
              <a:rPr lang="de-DE" sz="2400" dirty="0">
                <a:solidFill>
                  <a:schemeClr val="tx2"/>
                </a:solidFill>
              </a:rPr>
              <a:t> hoffentlich einige davon beantworten.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4084F35-E376-4274-A1F2-1DB224B10F35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89" b="38222" l="34144" r="61989">
                        <a14:foregroundMark x1="36906" y1="18889" x2="37017" y2="23778"/>
                        <a14:foregroundMark x1="34254" y1="23111" x2="36685" y2="28000"/>
                        <a14:foregroundMark x1="49724" y1="38222" x2="43425" y2="37111"/>
                        <a14:foregroundMark x1="43425" y1="37111" x2="43315" y2="37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895" t="3302" r="34689" b="58397"/>
          <a:stretch/>
        </p:blipFill>
        <p:spPr bwMode="auto">
          <a:xfrm flipH="1">
            <a:off x="5879976" y="3861048"/>
            <a:ext cx="3785196" cy="2328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1132E74-F618-4B77-80C2-42BE8456FA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3479248"/>
            <a:ext cx="1988840" cy="198884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7CBCDA5-BFF6-40CF-AEEA-3C4673ABD494}"/>
              </a:ext>
            </a:extLst>
          </p:cNvPr>
          <p:cNvSpPr txBox="1"/>
          <p:nvPr/>
        </p:nvSpPr>
        <p:spPr>
          <a:xfrm>
            <a:off x="2582854" y="5619017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tx2"/>
                </a:solidFill>
                <a:latin typeface="+mn-lt"/>
              </a:rPr>
              <a:t>https://youtu.be/nwoYEIOX7Eg</a:t>
            </a:r>
          </a:p>
        </p:txBody>
      </p:sp>
      <p:sp>
        <p:nvSpPr>
          <p:cNvPr id="12" name="Titel 3">
            <a:extLst>
              <a:ext uri="{FF2B5EF4-FFF2-40B4-BE49-F238E27FC236}">
                <a16:creationId xmlns:a16="http://schemas.microsoft.com/office/drawing/2014/main" id="{7F9AA35C-B169-4560-BF58-4F24768E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63" y="981075"/>
            <a:ext cx="10345737" cy="565150"/>
          </a:xfrm>
        </p:spPr>
        <p:txBody>
          <a:bodyPr>
            <a:noAutofit/>
          </a:bodyPr>
          <a:lstStyle/>
          <a:p>
            <a:pPr algn="l"/>
            <a:r>
              <a:rPr lang="de-DE" sz="4000" dirty="0">
                <a:solidFill>
                  <a:schemeClr val="accent1">
                    <a:lumMod val="50000"/>
                  </a:schemeClr>
                </a:solidFill>
              </a:rPr>
              <a:t>Englisch / Englisch bilingual</a:t>
            </a:r>
          </a:p>
        </p:txBody>
      </p:sp>
    </p:spTree>
    <p:extLst>
      <p:ext uri="{BB962C8B-B14F-4D97-AF65-F5344CB8AC3E}">
        <p14:creationId xmlns:p14="http://schemas.microsoft.com/office/powerpoint/2010/main" val="129740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1008063" y="2060848"/>
            <a:ext cx="10345736" cy="40784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400" b="1" dirty="0">
                <a:solidFill>
                  <a:schemeClr val="tx2"/>
                </a:solidFill>
              </a:rPr>
              <a:t>Liebe Eltern</a:t>
            </a:r>
            <a:r>
              <a:rPr lang="de-DE" sz="2400" dirty="0">
                <a:solidFill>
                  <a:schemeClr val="tx2"/>
                </a:solidFill>
              </a:rPr>
              <a:t>, vielleicht haben auch Sie noch Fragen, die Sie uns stellen möchten. Gerne dürfen Sie uns diese an folgende E-Mail-Adressen senden. Wir beantworten sie dann schnellst- und bestmöglich.</a:t>
            </a:r>
          </a:p>
          <a:p>
            <a:pPr marL="0" indent="0">
              <a:buNone/>
            </a:pPr>
            <a:endParaRPr lang="de-DE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DE" sz="24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s.decker@hcgbeilstein.de</a:t>
            </a:r>
            <a:endParaRPr lang="de-DE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sz="24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s.eickhoff@hcgbeilstein.de</a:t>
            </a:r>
            <a:endParaRPr lang="de-DE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e-DE" sz="24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de-DE" sz="3600" b="1" dirty="0">
                <a:solidFill>
                  <a:schemeClr val="tx2"/>
                </a:solidFill>
              </a:rPr>
              <a:t>Bis bald am HCG Beilstein, </a:t>
            </a:r>
          </a:p>
          <a:p>
            <a:pPr marL="0" indent="0" algn="ctr">
              <a:buNone/>
            </a:pPr>
            <a:r>
              <a:rPr lang="de-DE" sz="3600" b="1" dirty="0">
                <a:solidFill>
                  <a:schemeClr val="tx2"/>
                </a:solidFill>
              </a:rPr>
              <a:t>die Englischfachschaft.</a:t>
            </a:r>
          </a:p>
          <a:p>
            <a:pPr marL="0" indent="0">
              <a:buNone/>
            </a:pPr>
            <a:endParaRPr lang="de-DE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e-DE" sz="2400" dirty="0">
              <a:solidFill>
                <a:schemeClr val="tx2"/>
              </a:solidFill>
            </a:endParaRPr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22162EEE-9D69-4C60-941B-D0F3AACE1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63" y="981075"/>
            <a:ext cx="10345737" cy="565150"/>
          </a:xfrm>
        </p:spPr>
        <p:txBody>
          <a:bodyPr>
            <a:noAutofit/>
          </a:bodyPr>
          <a:lstStyle/>
          <a:p>
            <a:pPr algn="l"/>
            <a:r>
              <a:rPr lang="de-DE" sz="4000" dirty="0">
                <a:solidFill>
                  <a:schemeClr val="accent1">
                    <a:lumMod val="50000"/>
                  </a:schemeClr>
                </a:solidFill>
              </a:rPr>
              <a:t>Englisch / Englisch bilingual</a:t>
            </a:r>
          </a:p>
        </p:txBody>
      </p:sp>
    </p:spTree>
    <p:extLst>
      <p:ext uri="{BB962C8B-B14F-4D97-AF65-F5344CB8AC3E}">
        <p14:creationId xmlns:p14="http://schemas.microsoft.com/office/powerpoint/2010/main" val="150640756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HCG">
  <a:themeElements>
    <a:clrScheme name="HCGFarben">
      <a:dk1>
        <a:srgbClr val="0B2F46"/>
      </a:dk1>
      <a:lt1>
        <a:sysClr val="window" lastClr="FFFFFF"/>
      </a:lt1>
      <a:dk2>
        <a:srgbClr val="074263"/>
      </a:dk2>
      <a:lt2>
        <a:srgbClr val="FFFFFF"/>
      </a:lt2>
      <a:accent1>
        <a:srgbClr val="0B2F46"/>
      </a:accent1>
      <a:accent2>
        <a:srgbClr val="074263"/>
      </a:accent2>
      <a:accent3>
        <a:srgbClr val="4A7F9E"/>
      </a:accent3>
      <a:accent4>
        <a:srgbClr val="E5A623"/>
      </a:accent4>
      <a:accent5>
        <a:srgbClr val="F37148"/>
      </a:accent5>
      <a:accent6>
        <a:srgbClr val="BF3E26"/>
      </a:accent6>
      <a:hlink>
        <a:srgbClr val="4A7F9E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 HCG" id="{E84792C4-02EF-4E62-8549-20AF08576AA7}" vid="{E014207D-86C8-4BE4-9872-91913D6AA5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 HCG</Template>
  <TotalTime>0</TotalTime>
  <Words>314</Words>
  <Application>Microsoft Office PowerPoint</Application>
  <PresentationFormat>Breitbild</PresentationFormat>
  <Paragraphs>35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Century Gothic</vt:lpstr>
      <vt:lpstr>Design HCG</vt:lpstr>
      <vt:lpstr>Englisch /  Englisch bilingual</vt:lpstr>
      <vt:lpstr>Englisch / Englisch bilingual</vt:lpstr>
      <vt:lpstr>Englisch / Englisch bilingual</vt:lpstr>
      <vt:lpstr>Englisch / Englisch bilingual</vt:lpstr>
      <vt:lpstr>Englisch / Englisch bilingual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Mathematik</dc:title>
  <dc:creator>Christina</dc:creator>
  <cp:lastModifiedBy>EH</cp:lastModifiedBy>
  <cp:revision>37</cp:revision>
  <dcterms:created xsi:type="dcterms:W3CDTF">2020-12-19T13:48:09Z</dcterms:created>
  <dcterms:modified xsi:type="dcterms:W3CDTF">2022-11-10T20:06:12Z</dcterms:modified>
</cp:coreProperties>
</file>