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7" r:id="rId3"/>
    <p:sldId id="258" r:id="rId4"/>
    <p:sldId id="265" r:id="rId5"/>
    <p:sldId id="259" r:id="rId6"/>
    <p:sldId id="267" r:id="rId7"/>
    <p:sldId id="268" r:id="rId8"/>
    <p:sldId id="269" r:id="rId9"/>
    <p:sldId id="270" r:id="rId10"/>
    <p:sldId id="260" r:id="rId11"/>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3" autoAdjust="0"/>
  </p:normalViewPr>
  <p:slideViewPr>
    <p:cSldViewPr>
      <p:cViewPr varScale="1">
        <p:scale>
          <a:sx n="80" d="100"/>
          <a:sy n="80" d="100"/>
        </p:scale>
        <p:origin x="10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199456" y="1122363"/>
            <a:ext cx="9468544" cy="2387600"/>
          </a:xfrm>
        </p:spPr>
        <p:txBody>
          <a:bodyPr anchor="b" anchorCtr="0"/>
          <a:lstStyle>
            <a:lvl1pPr algn="ctr">
              <a:defRPr sz="3375" b="1">
                <a:solidFill>
                  <a:srgbClr val="0A2F46"/>
                </a:solidFill>
                <a:latin typeface="Century Gothic" panose="020B0502020202020204" pitchFamily="34" charset="0"/>
              </a:defRPr>
            </a:lvl1pPr>
          </a:lstStyle>
          <a:p>
            <a:r>
              <a:rPr lang="de-DE" dirty="0"/>
              <a:t>Titel hinzufügen</a:t>
            </a:r>
          </a:p>
        </p:txBody>
      </p:sp>
      <p:sp>
        <p:nvSpPr>
          <p:cNvPr id="3" name="Untertitel 2"/>
          <p:cNvSpPr>
            <a:spLocks noGrp="1"/>
          </p:cNvSpPr>
          <p:nvPr>
            <p:ph type="subTitle" idx="1" hasCustomPrompt="1"/>
          </p:nvPr>
        </p:nvSpPr>
        <p:spPr>
          <a:xfrm>
            <a:off x="1199456" y="3602038"/>
            <a:ext cx="9468544" cy="1655762"/>
          </a:xfrm>
        </p:spPr>
        <p:txBody>
          <a:bodyPr>
            <a:normAutofit/>
          </a:bodyPr>
          <a:lstStyle>
            <a:lvl1pPr marL="0" indent="0" algn="ctr">
              <a:buNone/>
              <a:defRPr sz="1800">
                <a:solidFill>
                  <a:srgbClr val="0C4263"/>
                </a:solidFill>
                <a:latin typeface="Century Gothic" panose="020B0502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dirty="0"/>
              <a:t>Untertitel hinzufügen</a:t>
            </a:r>
          </a:p>
        </p:txBody>
      </p:sp>
      <p:sp>
        <p:nvSpPr>
          <p:cNvPr id="4" name="Datumsplatzhalter 3"/>
          <p:cNvSpPr>
            <a:spLocks noGrp="1"/>
          </p:cNvSpPr>
          <p:nvPr>
            <p:ph type="dt" sz="half" idx="10"/>
          </p:nvPr>
        </p:nvSpPr>
        <p:spPr>
          <a:xfrm>
            <a:off x="1199456" y="6356354"/>
            <a:ext cx="2381944" cy="365125"/>
          </a:xfrm>
          <a:prstGeom prst="rect">
            <a:avLst/>
          </a:prstGeom>
        </p:spPr>
        <p:txBody>
          <a:bodyPr anchor="ctr" anchorCtr="0"/>
          <a:lstStyle>
            <a:lvl1pPr>
              <a:defRPr sz="750">
                <a:latin typeface="+mn-lt"/>
              </a:defRPr>
            </a:lvl1pPr>
          </a:lstStyle>
          <a:p>
            <a:fld id="{6537FEA4-F83A-4179-BBDF-BB55DE396F78}" type="datetimeFigureOut">
              <a:rPr lang="de-DE" smtClean="0"/>
              <a:pPr/>
              <a:t>18.10.2022</a:t>
            </a:fld>
            <a:endParaRPr lang="de-DE"/>
          </a:p>
        </p:txBody>
      </p:sp>
      <p:sp>
        <p:nvSpPr>
          <p:cNvPr id="5" name="Fußzeilenplatzhalter 4"/>
          <p:cNvSpPr>
            <a:spLocks noGrp="1"/>
          </p:cNvSpPr>
          <p:nvPr>
            <p:ph type="ftr" sz="quarter" idx="11"/>
          </p:nvPr>
        </p:nvSpPr>
        <p:spPr/>
        <p:txBody>
          <a:bodyPr/>
          <a:lstStyle>
            <a:lvl1pPr>
              <a:defRPr sz="750">
                <a:latin typeface="+mn-lt"/>
              </a:defRPr>
            </a:lvl1pPr>
          </a:lstStyle>
          <a:p>
            <a:endParaRPr lang="de-DE"/>
          </a:p>
        </p:txBody>
      </p:sp>
      <p:sp>
        <p:nvSpPr>
          <p:cNvPr id="6" name="Foliennummernplatzhalter 5"/>
          <p:cNvSpPr>
            <a:spLocks noGrp="1"/>
          </p:cNvSpPr>
          <p:nvPr>
            <p:ph type="sldNum" sz="quarter" idx="12"/>
          </p:nvPr>
        </p:nvSpPr>
        <p:spPr>
          <a:xfrm>
            <a:off x="8610600" y="6356354"/>
            <a:ext cx="2093912" cy="365125"/>
          </a:xfrm>
        </p:spPr>
        <p:txBody>
          <a:bodyPr/>
          <a:lstStyle>
            <a:lvl1pPr>
              <a:defRPr sz="750">
                <a:latin typeface="+mn-lt"/>
              </a:defRPr>
            </a:lvl1pPr>
          </a:lstStyle>
          <a:p>
            <a:fld id="{7BC3B62B-2247-4435-90EB-9C4C86118551}" type="slidenum">
              <a:rPr lang="de-DE" smtClean="0"/>
              <a:pPr/>
              <a:t>‹Nr.›</a:t>
            </a:fld>
            <a:endParaRPr lang="de-DE"/>
          </a:p>
        </p:txBody>
      </p:sp>
      <p:cxnSp>
        <p:nvCxnSpPr>
          <p:cNvPr id="9" name="Gerader Verbinder 8">
            <a:extLst>
              <a:ext uri="{FF2B5EF4-FFF2-40B4-BE49-F238E27FC236}">
                <a16:creationId xmlns:a16="http://schemas.microsoft.com/office/drawing/2014/main" id="{86924DED-D754-4B5E-9A87-B12C2EEED4A5}"/>
              </a:ext>
            </a:extLst>
          </p:cNvPr>
          <p:cNvCxnSpPr>
            <a:cxnSpLocks/>
          </p:cNvCxnSpPr>
          <p:nvPr/>
        </p:nvCxnSpPr>
        <p:spPr>
          <a:xfrm>
            <a:off x="1199456" y="3501008"/>
            <a:ext cx="9468544" cy="0"/>
          </a:xfrm>
          <a:prstGeom prst="line">
            <a:avLst/>
          </a:prstGeom>
          <a:ln w="5715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3892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7436" y="980729"/>
            <a:ext cx="10346365" cy="565974"/>
          </a:xfrm>
        </p:spPr>
        <p:txBody>
          <a:bodyPr>
            <a:noAutofit/>
          </a:bodyPr>
          <a:lstStyle>
            <a:lvl1pPr>
              <a:defRPr sz="2100">
                <a:solidFill>
                  <a:srgbClr val="0A2F46"/>
                </a:solidFill>
                <a:latin typeface="Century Gothic" panose="020B0502020202020204" pitchFamily="34" charset="0"/>
              </a:defRPr>
            </a:lvl1pPr>
          </a:lstStyle>
          <a:p>
            <a:r>
              <a:rPr lang="de-DE" dirty="0"/>
              <a:t>Überschrift</a:t>
            </a:r>
          </a:p>
        </p:txBody>
      </p:sp>
      <p:sp>
        <p:nvSpPr>
          <p:cNvPr id="3" name="Inhaltsplatzhalter 2"/>
          <p:cNvSpPr>
            <a:spLocks noGrp="1"/>
          </p:cNvSpPr>
          <p:nvPr>
            <p:ph idx="1" hasCustomPrompt="1"/>
          </p:nvPr>
        </p:nvSpPr>
        <p:spPr>
          <a:xfrm>
            <a:off x="1007436" y="1825625"/>
            <a:ext cx="10346365" cy="4351338"/>
          </a:xfrm>
        </p:spPr>
        <p:txBody>
          <a:bodyPr/>
          <a:lstStyle>
            <a:lvl1pPr>
              <a:defRPr>
                <a:solidFill>
                  <a:srgbClr val="0C4263"/>
                </a:solidFill>
              </a:defRPr>
            </a:lvl1pPr>
            <a:lvl2pPr>
              <a:defRPr>
                <a:solidFill>
                  <a:srgbClr val="0C4263"/>
                </a:solidFill>
              </a:defRPr>
            </a:lvl2pPr>
            <a:lvl3pPr>
              <a:defRPr>
                <a:solidFill>
                  <a:srgbClr val="0C4263"/>
                </a:solidFill>
              </a:defRPr>
            </a:lvl3pPr>
            <a:lvl4pPr>
              <a:defRPr>
                <a:solidFill>
                  <a:srgbClr val="0C4263"/>
                </a:solidFill>
              </a:defRPr>
            </a:lvl4pPr>
            <a:lvl5pPr>
              <a:defRPr>
                <a:solidFill>
                  <a:srgbClr val="0C4263"/>
                </a:solidFill>
              </a:defRPr>
            </a:lvl5pPr>
          </a:lstStyle>
          <a:p>
            <a:pPr lvl="0"/>
            <a:r>
              <a:rPr lang="de-DE" dirty="0"/>
              <a:t>Textmasterformt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007435" y="6381330"/>
            <a:ext cx="2573965" cy="329125"/>
          </a:xfrm>
          <a:prstGeom prst="rect">
            <a:avLst/>
          </a:prstGeom>
        </p:spPr>
        <p:txBody>
          <a:bodyPr anchor="ctr" anchorCtr="0"/>
          <a:lstStyle>
            <a:lvl1pPr>
              <a:defRPr sz="788"/>
            </a:lvl1pPr>
          </a:lstStyle>
          <a:p>
            <a:fld id="{6537FEA4-F83A-4179-BBDF-BB55DE396F78}" type="datetimeFigureOut">
              <a:rPr lang="de-DE" smtClean="0"/>
              <a:pPr/>
              <a:t>18.10.2022</a:t>
            </a:fld>
            <a:endParaRPr lang="de-DE"/>
          </a:p>
        </p:txBody>
      </p:sp>
      <p:sp>
        <p:nvSpPr>
          <p:cNvPr id="5" name="Fußzeilenplatzhalter 4"/>
          <p:cNvSpPr>
            <a:spLocks noGrp="1"/>
          </p:cNvSpPr>
          <p:nvPr>
            <p:ph type="ftr" sz="quarter" idx="11"/>
          </p:nvPr>
        </p:nvSpPr>
        <p:spPr/>
        <p:txBody>
          <a:bodyPr/>
          <a:lstStyle>
            <a:lvl1pPr>
              <a:defRPr sz="750">
                <a:latin typeface="+mn-lt"/>
              </a:defRPr>
            </a:lvl1pPr>
          </a:lstStyle>
          <a:p>
            <a:endParaRPr lang="de-DE"/>
          </a:p>
        </p:txBody>
      </p:sp>
      <p:sp>
        <p:nvSpPr>
          <p:cNvPr id="6" name="Foliennummernplatzhalter 5"/>
          <p:cNvSpPr>
            <a:spLocks noGrp="1"/>
          </p:cNvSpPr>
          <p:nvPr>
            <p:ph type="sldNum" sz="quarter" idx="12"/>
          </p:nvPr>
        </p:nvSpPr>
        <p:spPr/>
        <p:txBody>
          <a:bodyPr/>
          <a:lstStyle>
            <a:lvl1pPr>
              <a:defRPr sz="750">
                <a:latin typeface="+mn-lt"/>
              </a:defRPr>
            </a:lvl1pPr>
          </a:lstStyle>
          <a:p>
            <a:fld id="{7BC3B62B-2247-4435-90EB-9C4C86118551}" type="slidenum">
              <a:rPr lang="de-DE" smtClean="0"/>
              <a:pPr/>
              <a:t>‹Nr.›</a:t>
            </a:fld>
            <a:endParaRPr lang="de-DE"/>
          </a:p>
        </p:txBody>
      </p:sp>
      <p:cxnSp>
        <p:nvCxnSpPr>
          <p:cNvPr id="8" name="Gerader Verbinder 7">
            <a:extLst>
              <a:ext uri="{FF2B5EF4-FFF2-40B4-BE49-F238E27FC236}">
                <a16:creationId xmlns:a16="http://schemas.microsoft.com/office/drawing/2014/main" id="{43AB7344-5586-4A44-8CCE-B9A70724292A}"/>
              </a:ext>
            </a:extLst>
          </p:cNvPr>
          <p:cNvCxnSpPr>
            <a:cxnSpLocks/>
          </p:cNvCxnSpPr>
          <p:nvPr/>
        </p:nvCxnSpPr>
        <p:spPr>
          <a:xfrm>
            <a:off x="1007434" y="1556792"/>
            <a:ext cx="10346367" cy="0"/>
          </a:xfrm>
          <a:prstGeom prst="line">
            <a:avLst/>
          </a:prstGeom>
          <a:ln w="5715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19271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55000"/>
            <a:lum/>
          </a:blip>
          <a:srcRect/>
          <a:stretch>
            <a:fillRect l="23000" r="-7000" b="-50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1425" y="942160"/>
            <a:ext cx="10442376" cy="686641"/>
          </a:xfrm>
          <a:prstGeom prst="rect">
            <a:avLst/>
          </a:prstGeom>
        </p:spPr>
        <p:txBody>
          <a:bodyPr vert="horz" lIns="91440" tIns="45720" rIns="91440" bIns="45720" rtlCol="0" anchor="ctr">
            <a:normAutofit/>
          </a:bodyPr>
          <a:lstStyle/>
          <a:p>
            <a:r>
              <a:rPr lang="de-DE" dirty="0"/>
              <a:t>Überschrift bearbeiten</a:t>
            </a:r>
          </a:p>
        </p:txBody>
      </p:sp>
      <p:sp>
        <p:nvSpPr>
          <p:cNvPr id="3" name="Textplatzhalter 2"/>
          <p:cNvSpPr>
            <a:spLocks noGrp="1"/>
          </p:cNvSpPr>
          <p:nvPr>
            <p:ph type="body" idx="1"/>
          </p:nvPr>
        </p:nvSpPr>
        <p:spPr>
          <a:xfrm>
            <a:off x="911425" y="1825625"/>
            <a:ext cx="10442376"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750">
                <a:solidFill>
                  <a:schemeClr val="tx1">
                    <a:tint val="75000"/>
                  </a:schemeClr>
                </a:solidFill>
                <a:latin typeface="+mn-lt"/>
              </a:defRPr>
            </a:lvl1pPr>
          </a:lstStyle>
          <a:p>
            <a:endParaRPr lang="de-DE"/>
          </a:p>
        </p:txBody>
      </p:sp>
      <p:sp>
        <p:nvSpPr>
          <p:cNvPr id="6" name="Foliennummernplatzhalt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fld id="{7BC3B62B-2247-4435-90EB-9C4C86118551}" type="slidenum">
              <a:rPr lang="de-DE" smtClean="0"/>
              <a:pPr/>
              <a:t>‹Nr.›</a:t>
            </a:fld>
            <a:endParaRPr lang="de-DE"/>
          </a:p>
        </p:txBody>
      </p:sp>
      <p:pic>
        <p:nvPicPr>
          <p:cNvPr id="8" name="Grafik 7">
            <a:extLst>
              <a:ext uri="{FF2B5EF4-FFF2-40B4-BE49-F238E27FC236}">
                <a16:creationId xmlns:a16="http://schemas.microsoft.com/office/drawing/2014/main" id="{83D87DF2-7891-450A-A208-7B43EED0EEB1}"/>
              </a:ext>
            </a:extLst>
          </p:cNvPr>
          <p:cNvPicPr preferRelativeResize="0">
            <a:picLocks noChangeAspect="1"/>
          </p:cNvPicPr>
          <p:nvPr/>
        </p:nvPicPr>
        <p:blipFill>
          <a:blip r:embed="rId5"/>
          <a:stretch>
            <a:fillRect/>
          </a:stretch>
        </p:blipFill>
        <p:spPr>
          <a:xfrm>
            <a:off x="47329" y="29994"/>
            <a:ext cx="4182776" cy="912167"/>
          </a:xfrm>
          <a:prstGeom prst="rect">
            <a:avLst/>
          </a:prstGeom>
        </p:spPr>
      </p:pic>
      <p:sp>
        <p:nvSpPr>
          <p:cNvPr id="7" name="Datumsplatzhalter 3">
            <a:extLst>
              <a:ext uri="{FF2B5EF4-FFF2-40B4-BE49-F238E27FC236}">
                <a16:creationId xmlns:a16="http://schemas.microsoft.com/office/drawing/2014/main" id="{79569013-CE10-4ADD-9070-2458102F1F11}"/>
              </a:ext>
            </a:extLst>
          </p:cNvPr>
          <p:cNvSpPr>
            <a:spLocks noGrp="1"/>
          </p:cNvSpPr>
          <p:nvPr>
            <p:ph type="dt" sz="half" idx="2"/>
          </p:nvPr>
        </p:nvSpPr>
        <p:spPr>
          <a:xfrm>
            <a:off x="911426" y="6356354"/>
            <a:ext cx="2669975" cy="365125"/>
          </a:xfrm>
          <a:prstGeom prst="rect">
            <a:avLst/>
          </a:prstGeom>
        </p:spPr>
        <p:txBody>
          <a:bodyPr anchor="ctr" anchorCtr="0"/>
          <a:lstStyle>
            <a:lvl1pPr>
              <a:defRPr sz="750">
                <a:latin typeface="+mn-lt"/>
              </a:defRPr>
            </a:lvl1pPr>
          </a:lstStyle>
          <a:p>
            <a:fld id="{6537FEA4-F83A-4179-BBDF-BB55DE396F78}" type="datetimeFigureOut">
              <a:rPr lang="de-DE" smtClean="0"/>
              <a:pPr/>
              <a:t>18.10.2022</a:t>
            </a:fld>
            <a:endParaRPr lang="de-DE"/>
          </a:p>
        </p:txBody>
      </p:sp>
    </p:spTree>
    <p:extLst>
      <p:ext uri="{BB962C8B-B14F-4D97-AF65-F5344CB8AC3E}">
        <p14:creationId xmlns:p14="http://schemas.microsoft.com/office/powerpoint/2010/main" val="325249652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514350" rtl="0" eaLnBrk="1" latinLnBrk="0" hangingPunct="1">
        <a:lnSpc>
          <a:spcPct val="90000"/>
        </a:lnSpc>
        <a:spcBef>
          <a:spcPct val="0"/>
        </a:spcBef>
        <a:buNone/>
        <a:defRPr sz="2100" kern="1200">
          <a:solidFill>
            <a:schemeClr val="tx1"/>
          </a:solidFill>
          <a:latin typeface="Century Gothic" panose="020B0502020202020204" pitchFamily="34"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fezer@hcgbeilstein.de" TargetMode="External"/><Relationship Id="rId2" Type="http://schemas.openxmlformats.org/officeDocument/2006/relationships/hyperlink" Target="mailto:s.decker@hcgbeilstein.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4F36E-45F9-4A4F-A7D8-1C874D9EF918}"/>
              </a:ext>
            </a:extLst>
          </p:cNvPr>
          <p:cNvSpPr>
            <a:spLocks noGrp="1"/>
          </p:cNvSpPr>
          <p:nvPr>
            <p:ph type="ctrTitle"/>
          </p:nvPr>
        </p:nvSpPr>
        <p:spPr/>
        <p:txBody>
          <a:bodyPr/>
          <a:lstStyle/>
          <a:p>
            <a:r>
              <a:rPr lang="de-DE" sz="4400" dirty="0"/>
              <a:t>Sport</a:t>
            </a:r>
            <a:endParaRPr lang="de-DE" dirty="0"/>
          </a:p>
        </p:txBody>
      </p:sp>
      <p:sp>
        <p:nvSpPr>
          <p:cNvPr id="3" name="Untertitel 2">
            <a:extLst>
              <a:ext uri="{FF2B5EF4-FFF2-40B4-BE49-F238E27FC236}">
                <a16:creationId xmlns:a16="http://schemas.microsoft.com/office/drawing/2014/main" id="{B61F5657-D0AA-488D-A2B8-9FC24908D1E2}"/>
              </a:ext>
            </a:extLst>
          </p:cNvPr>
          <p:cNvSpPr>
            <a:spLocks noGrp="1"/>
          </p:cNvSpPr>
          <p:nvPr>
            <p:ph type="subTitle" idx="1"/>
          </p:nvPr>
        </p:nvSpPr>
        <p:spPr/>
        <p:txBody>
          <a:bodyPr/>
          <a:lstStyle/>
          <a:p>
            <a:r>
              <a:rPr lang="de-DE" dirty="0"/>
              <a:t>Am HCG Beilstein</a:t>
            </a:r>
          </a:p>
        </p:txBody>
      </p:sp>
    </p:spTree>
    <p:extLst>
      <p:ext uri="{BB962C8B-B14F-4D97-AF65-F5344CB8AC3E}">
        <p14:creationId xmlns:p14="http://schemas.microsoft.com/office/powerpoint/2010/main" val="247597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73088" y="692696"/>
            <a:ext cx="6419056" cy="1143000"/>
          </a:xfrm>
        </p:spPr>
        <p:txBody>
          <a:bodyPr>
            <a:normAutofit/>
          </a:bodyPr>
          <a:lstStyle/>
          <a:p>
            <a:pPr algn="l"/>
            <a:r>
              <a:rPr lang="de-DE" sz="3600" dirty="0">
                <a:solidFill>
                  <a:schemeClr val="accent1">
                    <a:lumMod val="50000"/>
                  </a:schemeClr>
                </a:solidFill>
              </a:rPr>
              <a:t>Sport</a:t>
            </a:r>
          </a:p>
        </p:txBody>
      </p:sp>
      <p:sp>
        <p:nvSpPr>
          <p:cNvPr id="10" name="Inhaltsplatzhalter 9"/>
          <p:cNvSpPr>
            <a:spLocks noGrp="1"/>
          </p:cNvSpPr>
          <p:nvPr>
            <p:ph idx="1"/>
          </p:nvPr>
        </p:nvSpPr>
        <p:spPr>
          <a:xfrm>
            <a:off x="983432" y="1870812"/>
            <a:ext cx="10369152" cy="4078469"/>
          </a:xfrm>
        </p:spPr>
        <p:txBody>
          <a:bodyPr>
            <a:normAutofit/>
          </a:bodyPr>
          <a:lstStyle/>
          <a:p>
            <a:pPr marL="0" indent="0">
              <a:buNone/>
            </a:pPr>
            <a:r>
              <a:rPr lang="de-DE" sz="2400" b="1" dirty="0">
                <a:solidFill>
                  <a:schemeClr val="tx2"/>
                </a:solidFill>
              </a:rPr>
              <a:t>Liebe Eltern</a:t>
            </a:r>
            <a:r>
              <a:rPr lang="de-DE" sz="2400" dirty="0">
                <a:solidFill>
                  <a:schemeClr val="tx2"/>
                </a:solidFill>
              </a:rPr>
              <a:t>, vielleicht haben auch Sie noch Fragen, die Sie uns stellen möchten. Gerne dürfen Sie uns diese an folgende E-Mail Adressen senden. Wir beantworten sie dann schnellst- und bestmöglich.</a:t>
            </a:r>
            <a:br>
              <a:rPr lang="de-DE" sz="2400" dirty="0">
                <a:solidFill>
                  <a:schemeClr val="tx2"/>
                </a:solidFill>
              </a:rPr>
            </a:br>
            <a:endParaRPr lang="de-DE" sz="2400" dirty="0">
              <a:solidFill>
                <a:schemeClr val="tx2"/>
              </a:solidFill>
            </a:endParaRPr>
          </a:p>
          <a:p>
            <a:pPr marL="0" indent="0">
              <a:buNone/>
            </a:pPr>
            <a:r>
              <a:rPr lang="de-DE" sz="2400" dirty="0">
                <a:solidFill>
                  <a:schemeClr val="tx1"/>
                </a:solidFill>
                <a:hlinkClick r:id="rId2">
                  <a:extLst>
                    <a:ext uri="{A12FA001-AC4F-418D-AE19-62706E023703}">
                      <ahyp:hlinkClr xmlns:ahyp="http://schemas.microsoft.com/office/drawing/2018/hyperlinkcolor" val="tx"/>
                    </a:ext>
                  </a:extLst>
                </a:hlinkClick>
              </a:rPr>
              <a:t>s.decker@hcgbeilstein.de</a:t>
            </a:r>
            <a:r>
              <a:rPr lang="de-DE" sz="2400" dirty="0">
                <a:solidFill>
                  <a:schemeClr val="tx1"/>
                </a:solidFill>
              </a:rPr>
              <a:t>, </a:t>
            </a:r>
            <a:r>
              <a:rPr lang="de-DE" sz="2400" dirty="0">
                <a:solidFill>
                  <a:schemeClr val="tx1"/>
                </a:solidFill>
                <a:hlinkClick r:id="rId3">
                  <a:extLst>
                    <a:ext uri="{A12FA001-AC4F-418D-AE19-62706E023703}">
                      <ahyp:hlinkClr xmlns:ahyp="http://schemas.microsoft.com/office/drawing/2018/hyperlinkcolor" val="tx"/>
                    </a:ext>
                  </a:extLst>
                </a:hlinkClick>
              </a:rPr>
              <a:t>j.fezer@hcgbeilstein.de</a:t>
            </a:r>
            <a:r>
              <a:rPr lang="de-DE" sz="2400" dirty="0">
                <a:solidFill>
                  <a:schemeClr val="tx1"/>
                </a:solidFill>
              </a:rPr>
              <a:t> </a:t>
            </a:r>
          </a:p>
          <a:p>
            <a:pPr marL="0" indent="0">
              <a:buNone/>
            </a:pPr>
            <a:endParaRPr lang="de-DE" sz="2400" dirty="0">
              <a:solidFill>
                <a:schemeClr val="tx2"/>
              </a:solidFill>
            </a:endParaRPr>
          </a:p>
          <a:p>
            <a:pPr marL="0" indent="0">
              <a:buNone/>
            </a:pPr>
            <a:endParaRPr lang="de-DE" sz="2400" dirty="0">
              <a:solidFill>
                <a:schemeClr val="tx2"/>
              </a:solidFill>
            </a:endParaRPr>
          </a:p>
          <a:p>
            <a:pPr marL="0" indent="0" algn="ctr">
              <a:buNone/>
            </a:pPr>
            <a:r>
              <a:rPr lang="de-DE" sz="3600" b="1" dirty="0">
                <a:solidFill>
                  <a:schemeClr val="tx2"/>
                </a:solidFill>
              </a:rPr>
              <a:t>Bis bald am HCG Beilstein!</a:t>
            </a:r>
            <a:endParaRPr lang="de-DE" sz="2400" dirty="0">
              <a:solidFill>
                <a:schemeClr val="tx2"/>
              </a:solidFill>
            </a:endParaRPr>
          </a:p>
          <a:p>
            <a:pPr marL="0" indent="0">
              <a:buNone/>
            </a:pPr>
            <a:endParaRPr lang="de-DE" sz="2400" dirty="0">
              <a:solidFill>
                <a:schemeClr val="tx2"/>
              </a:solidFill>
            </a:endParaRPr>
          </a:p>
        </p:txBody>
      </p:sp>
    </p:spTree>
    <p:extLst>
      <p:ext uri="{BB962C8B-B14F-4D97-AF65-F5344CB8AC3E}">
        <p14:creationId xmlns:p14="http://schemas.microsoft.com/office/powerpoint/2010/main" val="15064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83433" y="877638"/>
            <a:ext cx="10369151" cy="746380"/>
          </a:xfrm>
        </p:spPr>
        <p:txBody>
          <a:bodyPr>
            <a:normAutofit/>
          </a:bodyPr>
          <a:lstStyle/>
          <a:p>
            <a:pPr algn="l"/>
            <a:r>
              <a:rPr lang="de-DE" sz="3600" dirty="0">
                <a:solidFill>
                  <a:schemeClr val="accent1">
                    <a:lumMod val="50000"/>
                  </a:schemeClr>
                </a:solidFill>
              </a:rPr>
              <a:t>Sport</a:t>
            </a:r>
          </a:p>
        </p:txBody>
      </p:sp>
      <p:sp>
        <p:nvSpPr>
          <p:cNvPr id="7" name="Pfeil: nach rechts 6">
            <a:extLst>
              <a:ext uri="{FF2B5EF4-FFF2-40B4-BE49-F238E27FC236}">
                <a16:creationId xmlns:a16="http://schemas.microsoft.com/office/drawing/2014/main" id="{92A7BF1C-8218-414E-B4F2-EE216F7392C1}"/>
              </a:ext>
            </a:extLst>
          </p:cNvPr>
          <p:cNvSpPr/>
          <p:nvPr/>
        </p:nvSpPr>
        <p:spPr>
          <a:xfrm rot="5400000">
            <a:off x="1260123" y="3228933"/>
            <a:ext cx="540000" cy="229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734E7A30-6004-4E75-A7ED-EF4228E9D2AA}"/>
              </a:ext>
            </a:extLst>
          </p:cNvPr>
          <p:cNvSpPr/>
          <p:nvPr/>
        </p:nvSpPr>
        <p:spPr>
          <a:xfrm>
            <a:off x="3647730" y="3564081"/>
            <a:ext cx="7704854" cy="74637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38101" tIns="55484" rIns="74534" bIns="55486" numCol="1" spcCol="1270" anchor="ctr" anchorCtr="0">
            <a:noAutofit/>
          </a:bodyPr>
          <a:lstStyle/>
          <a:p>
            <a:pPr marL="57150" lvl="1" indent="-57150" defTabSz="444500">
              <a:lnSpc>
                <a:spcPct val="90000"/>
              </a:lnSpc>
              <a:spcAft>
                <a:spcPct val="15000"/>
              </a:spcAft>
              <a:buChar char="•"/>
            </a:pPr>
            <a:r>
              <a:rPr lang="de-DE" sz="1200" dirty="0">
                <a:solidFill>
                  <a:schemeClr val="tx2"/>
                </a:solidFill>
              </a:rPr>
              <a:t> + 1 Zusatzstunde für alle Schüler*innen, die Sportklasse wählen (Aufnahmetest)</a:t>
            </a:r>
          </a:p>
          <a:p>
            <a:pPr marL="0" lvl="1" defTabSz="444500">
              <a:lnSpc>
                <a:spcPct val="90000"/>
              </a:lnSpc>
              <a:spcAft>
                <a:spcPct val="15000"/>
              </a:spcAft>
            </a:pPr>
            <a:r>
              <a:rPr lang="de-DE" sz="1200" dirty="0">
                <a:solidFill>
                  <a:schemeClr val="tx2"/>
                </a:solidFill>
              </a:rPr>
              <a:t>   (Klasse 5, 6 = 3+1; Klasse 8 = 2+1)</a:t>
            </a:r>
          </a:p>
          <a:p>
            <a:pPr marL="57150" lvl="1" indent="-57150" defTabSz="444500">
              <a:lnSpc>
                <a:spcPct val="90000"/>
              </a:lnSpc>
              <a:spcAft>
                <a:spcPct val="15000"/>
              </a:spcAft>
              <a:buChar char="•"/>
            </a:pPr>
            <a:r>
              <a:rPr lang="de-DE" sz="1200" dirty="0">
                <a:solidFill>
                  <a:schemeClr val="tx2"/>
                </a:solidFill>
              </a:rPr>
              <a:t> Zusatzstunde = koordinative und konditionelle Grundlagenschulung</a:t>
            </a:r>
          </a:p>
        </p:txBody>
      </p:sp>
      <p:sp>
        <p:nvSpPr>
          <p:cNvPr id="17" name="Rechteck 16">
            <a:extLst>
              <a:ext uri="{FF2B5EF4-FFF2-40B4-BE49-F238E27FC236}">
                <a16:creationId xmlns:a16="http://schemas.microsoft.com/office/drawing/2014/main" id="{A36FAF70-6BD3-4CB2-B1F9-54124A1E88E0}"/>
              </a:ext>
            </a:extLst>
          </p:cNvPr>
          <p:cNvSpPr/>
          <p:nvPr/>
        </p:nvSpPr>
        <p:spPr>
          <a:xfrm>
            <a:off x="983433" y="3724752"/>
            <a:ext cx="2343924"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3654" tIns="104599" rIns="163654" bIns="104599" numCol="1" spcCol="1270" anchor="ctr" anchorCtr="0">
            <a:noAutofit/>
          </a:bodyPr>
          <a:lstStyle/>
          <a:p>
            <a:pPr algn="ctr" defTabSz="1377950">
              <a:lnSpc>
                <a:spcPct val="90000"/>
              </a:lnSpc>
              <a:spcAft>
                <a:spcPct val="35000"/>
              </a:spcAft>
            </a:pPr>
            <a:r>
              <a:rPr lang="de-DE" sz="2400" dirty="0"/>
              <a:t>Klasse 5-6 und 8</a:t>
            </a:r>
          </a:p>
        </p:txBody>
      </p:sp>
      <p:sp>
        <p:nvSpPr>
          <p:cNvPr id="18" name="Rechteck 17">
            <a:extLst>
              <a:ext uri="{FF2B5EF4-FFF2-40B4-BE49-F238E27FC236}">
                <a16:creationId xmlns:a16="http://schemas.microsoft.com/office/drawing/2014/main" id="{FBF8AC6B-BBAB-4F29-BE91-DC40E646FF45}"/>
              </a:ext>
            </a:extLst>
          </p:cNvPr>
          <p:cNvSpPr/>
          <p:nvPr/>
        </p:nvSpPr>
        <p:spPr>
          <a:xfrm>
            <a:off x="3647728" y="4352744"/>
            <a:ext cx="7704854" cy="74637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38101" tIns="55484" rIns="74534" bIns="55486" numCol="1" spcCol="1270" anchor="ctr" anchorCtr="0">
            <a:noAutofit/>
          </a:bodyPr>
          <a:lstStyle/>
          <a:p>
            <a:pPr marL="57150" lvl="1" indent="-57150" defTabSz="444500">
              <a:lnSpc>
                <a:spcPct val="90000"/>
              </a:lnSpc>
              <a:spcAft>
                <a:spcPct val="15000"/>
              </a:spcAft>
              <a:buChar char="•"/>
            </a:pPr>
            <a:r>
              <a:rPr lang="de-DE" sz="1200" dirty="0">
                <a:solidFill>
                  <a:schemeClr val="tx2"/>
                </a:solidFill>
              </a:rPr>
              <a:t> 3 Stunden Sport für alle Schüler*innen</a:t>
            </a:r>
          </a:p>
        </p:txBody>
      </p:sp>
      <p:sp>
        <p:nvSpPr>
          <p:cNvPr id="19" name="Rechteck 18">
            <a:extLst>
              <a:ext uri="{FF2B5EF4-FFF2-40B4-BE49-F238E27FC236}">
                <a16:creationId xmlns:a16="http://schemas.microsoft.com/office/drawing/2014/main" id="{9FD90C9F-8403-4F80-BD53-008CB0B0BF01}"/>
              </a:ext>
            </a:extLst>
          </p:cNvPr>
          <p:cNvSpPr/>
          <p:nvPr/>
        </p:nvSpPr>
        <p:spPr>
          <a:xfrm>
            <a:off x="983433" y="4498342"/>
            <a:ext cx="2343924"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3654" tIns="104599" rIns="163654" bIns="104599" numCol="1" spcCol="1270" anchor="ctr" anchorCtr="0">
            <a:noAutofit/>
          </a:bodyPr>
          <a:lstStyle/>
          <a:p>
            <a:pPr algn="ctr" defTabSz="1377950">
              <a:lnSpc>
                <a:spcPct val="90000"/>
              </a:lnSpc>
              <a:spcAft>
                <a:spcPct val="35000"/>
              </a:spcAft>
            </a:pPr>
            <a:r>
              <a:rPr lang="de-DE" sz="2400" dirty="0"/>
              <a:t>Klasse 7</a:t>
            </a:r>
          </a:p>
        </p:txBody>
      </p:sp>
      <p:sp>
        <p:nvSpPr>
          <p:cNvPr id="20" name="Rechteck 19">
            <a:extLst>
              <a:ext uri="{FF2B5EF4-FFF2-40B4-BE49-F238E27FC236}">
                <a16:creationId xmlns:a16="http://schemas.microsoft.com/office/drawing/2014/main" id="{0D6E127C-20BF-45E8-8BB3-322329F893E8}"/>
              </a:ext>
            </a:extLst>
          </p:cNvPr>
          <p:cNvSpPr/>
          <p:nvPr/>
        </p:nvSpPr>
        <p:spPr>
          <a:xfrm>
            <a:off x="3647728" y="5134318"/>
            <a:ext cx="7704854" cy="74637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38101" tIns="55485" rIns="74534" bIns="55485" numCol="1" spcCol="1270" anchor="ctr" anchorCtr="0">
            <a:noAutofit/>
          </a:bodyPr>
          <a:lstStyle/>
          <a:p>
            <a:pPr marL="57150" lvl="1" indent="-57150" defTabSz="444500">
              <a:lnSpc>
                <a:spcPct val="90000"/>
              </a:lnSpc>
              <a:spcAft>
                <a:spcPct val="15000"/>
              </a:spcAft>
              <a:buChar char="•"/>
            </a:pPr>
            <a:r>
              <a:rPr lang="de-DE" sz="1000" dirty="0">
                <a:solidFill>
                  <a:schemeClr val="tx2"/>
                </a:solidFill>
              </a:rPr>
              <a:t> </a:t>
            </a:r>
            <a:r>
              <a:rPr lang="de-DE" sz="1200" dirty="0">
                <a:solidFill>
                  <a:schemeClr val="tx2"/>
                </a:solidFill>
              </a:rPr>
              <a:t>Wahl Sport als Profilfach</a:t>
            </a:r>
          </a:p>
          <a:p>
            <a:pPr marL="0" lvl="1" defTabSz="444500">
              <a:lnSpc>
                <a:spcPct val="90000"/>
              </a:lnSpc>
              <a:spcAft>
                <a:spcPct val="15000"/>
              </a:spcAft>
            </a:pPr>
            <a:r>
              <a:rPr lang="de-DE" sz="1200" dirty="0">
                <a:solidFill>
                  <a:schemeClr val="tx2"/>
                </a:solidFill>
              </a:rPr>
              <a:t>   </a:t>
            </a:r>
            <a:r>
              <a:rPr lang="de-DE" sz="1200" dirty="0">
                <a:solidFill>
                  <a:srgbClr val="FF0000"/>
                </a:solidFill>
              </a:rPr>
              <a:t>Voraussetzung: Teilnahme an Sportklasse von Klasse 5-8</a:t>
            </a:r>
          </a:p>
          <a:p>
            <a:pPr marL="57150" lvl="1" indent="-57150" defTabSz="444500">
              <a:lnSpc>
                <a:spcPct val="90000"/>
              </a:lnSpc>
              <a:spcAft>
                <a:spcPct val="15000"/>
              </a:spcAft>
              <a:buChar char="•"/>
            </a:pPr>
            <a:r>
              <a:rPr lang="de-DE" sz="1200" dirty="0">
                <a:solidFill>
                  <a:schemeClr val="tx2"/>
                </a:solidFill>
              </a:rPr>
              <a:t> Vertiefte Praxis und getrennte Theoriestunden</a:t>
            </a:r>
          </a:p>
        </p:txBody>
      </p:sp>
      <p:sp>
        <p:nvSpPr>
          <p:cNvPr id="21" name="Rechteck 20">
            <a:extLst>
              <a:ext uri="{FF2B5EF4-FFF2-40B4-BE49-F238E27FC236}">
                <a16:creationId xmlns:a16="http://schemas.microsoft.com/office/drawing/2014/main" id="{D5A68691-C433-42E0-AD88-D8DAC1A7AAF9}"/>
              </a:ext>
            </a:extLst>
          </p:cNvPr>
          <p:cNvSpPr/>
          <p:nvPr/>
        </p:nvSpPr>
        <p:spPr>
          <a:xfrm>
            <a:off x="983433" y="5271932"/>
            <a:ext cx="2343924"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3654" tIns="104599" rIns="163654" bIns="104599" numCol="1" spcCol="1270" anchor="ctr" anchorCtr="0">
            <a:noAutofit/>
          </a:bodyPr>
          <a:lstStyle/>
          <a:p>
            <a:pPr algn="ctr" defTabSz="1377950">
              <a:lnSpc>
                <a:spcPct val="90000"/>
              </a:lnSpc>
              <a:spcAft>
                <a:spcPct val="35000"/>
              </a:spcAft>
            </a:pPr>
            <a:r>
              <a:rPr lang="de-DE" sz="2400" dirty="0"/>
              <a:t>Klasse 9-11 </a:t>
            </a:r>
          </a:p>
        </p:txBody>
      </p:sp>
      <p:sp>
        <p:nvSpPr>
          <p:cNvPr id="28" name="Rechteck 27">
            <a:extLst>
              <a:ext uri="{FF2B5EF4-FFF2-40B4-BE49-F238E27FC236}">
                <a16:creationId xmlns:a16="http://schemas.microsoft.com/office/drawing/2014/main" id="{218ADDB1-D1BE-4413-92F7-45DA5FDFAE38}"/>
              </a:ext>
            </a:extLst>
          </p:cNvPr>
          <p:cNvSpPr/>
          <p:nvPr/>
        </p:nvSpPr>
        <p:spPr>
          <a:xfrm>
            <a:off x="983434" y="6045522"/>
            <a:ext cx="2354945"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3654" tIns="104599" rIns="163654" bIns="104599" numCol="1" spcCol="1270" anchor="ctr" anchorCtr="0">
            <a:noAutofit/>
          </a:bodyPr>
          <a:lstStyle/>
          <a:p>
            <a:pPr algn="ctr" defTabSz="1377950">
              <a:lnSpc>
                <a:spcPct val="90000"/>
              </a:lnSpc>
              <a:spcAft>
                <a:spcPct val="35000"/>
              </a:spcAft>
            </a:pPr>
            <a:r>
              <a:rPr lang="de-DE" sz="2400" dirty="0"/>
              <a:t>Klasse 12-13 </a:t>
            </a:r>
          </a:p>
        </p:txBody>
      </p:sp>
      <p:sp>
        <p:nvSpPr>
          <p:cNvPr id="29" name="Rechteck 28">
            <a:extLst>
              <a:ext uri="{FF2B5EF4-FFF2-40B4-BE49-F238E27FC236}">
                <a16:creationId xmlns:a16="http://schemas.microsoft.com/office/drawing/2014/main" id="{5F096F34-D8D3-4D3D-81DB-CC2C6F585F72}"/>
              </a:ext>
            </a:extLst>
          </p:cNvPr>
          <p:cNvSpPr/>
          <p:nvPr/>
        </p:nvSpPr>
        <p:spPr>
          <a:xfrm>
            <a:off x="3647728" y="5922981"/>
            <a:ext cx="7704854" cy="74637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38101" tIns="55485" rIns="74534" bIns="55485" numCol="1" spcCol="1270" anchor="ctr" anchorCtr="0">
            <a:noAutofit/>
          </a:bodyPr>
          <a:lstStyle/>
          <a:p>
            <a:pPr marL="57150" lvl="1" indent="-57150" defTabSz="444500">
              <a:lnSpc>
                <a:spcPct val="90000"/>
              </a:lnSpc>
              <a:spcAft>
                <a:spcPct val="15000"/>
              </a:spcAft>
              <a:buChar char="•"/>
            </a:pPr>
            <a:r>
              <a:rPr lang="de-DE" sz="1000" dirty="0">
                <a:solidFill>
                  <a:schemeClr val="tx2"/>
                </a:solidFill>
              </a:rPr>
              <a:t> </a:t>
            </a:r>
            <a:r>
              <a:rPr lang="de-DE" sz="1200" dirty="0">
                <a:solidFill>
                  <a:schemeClr val="tx2"/>
                </a:solidFill>
              </a:rPr>
              <a:t>Wahlmöglichkeit für alle: </a:t>
            </a:r>
          </a:p>
          <a:p>
            <a:pPr marL="0" lvl="1" defTabSz="444500">
              <a:lnSpc>
                <a:spcPct val="90000"/>
              </a:lnSpc>
              <a:spcAft>
                <a:spcPct val="15000"/>
              </a:spcAft>
            </a:pPr>
            <a:r>
              <a:rPr lang="de-DE" sz="1200" dirty="0">
                <a:solidFill>
                  <a:schemeClr val="tx2"/>
                </a:solidFill>
              </a:rPr>
              <a:t>   Leistungsfach 5-stündig / Basisfach 2-stündig </a:t>
            </a:r>
          </a:p>
          <a:p>
            <a:pPr marL="57150" lvl="1" indent="-57150" defTabSz="444500">
              <a:lnSpc>
                <a:spcPct val="90000"/>
              </a:lnSpc>
              <a:spcAft>
                <a:spcPct val="15000"/>
              </a:spcAft>
              <a:buChar char="•"/>
            </a:pPr>
            <a:r>
              <a:rPr lang="de-DE" sz="1200" dirty="0">
                <a:solidFill>
                  <a:schemeClr val="tx2"/>
                </a:solidFill>
              </a:rPr>
              <a:t> unabhängig vom Profilfach in Klasse 9-11</a:t>
            </a:r>
          </a:p>
        </p:txBody>
      </p:sp>
      <p:pic>
        <p:nvPicPr>
          <p:cNvPr id="5" name="Grafik 4">
            <a:extLst>
              <a:ext uri="{FF2B5EF4-FFF2-40B4-BE49-F238E27FC236}">
                <a16:creationId xmlns:a16="http://schemas.microsoft.com/office/drawing/2014/main" id="{5D7F40D6-376E-49AB-A201-A4D4984B0BDD}"/>
              </a:ext>
            </a:extLst>
          </p:cNvPr>
          <p:cNvPicPr>
            <a:picLocks noChangeAspect="1"/>
          </p:cNvPicPr>
          <p:nvPr/>
        </p:nvPicPr>
        <p:blipFill>
          <a:blip r:embed="rId2"/>
          <a:stretch>
            <a:fillRect/>
          </a:stretch>
        </p:blipFill>
        <p:spPr>
          <a:xfrm>
            <a:off x="983433" y="1686824"/>
            <a:ext cx="3168352" cy="1560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1008063" y="1870812"/>
            <a:ext cx="10345737" cy="4525963"/>
          </a:xfrm>
        </p:spPr>
        <p:txBody>
          <a:bodyPr/>
          <a:lstStyle/>
          <a:p>
            <a:pPr marL="0" indent="0">
              <a:buNone/>
            </a:pPr>
            <a:r>
              <a:rPr lang="de-DE" sz="2800" u="sng" dirty="0">
                <a:solidFill>
                  <a:schemeClr val="tx2"/>
                </a:solidFill>
              </a:rPr>
              <a:t>Aufnahmetest für die Sportklassen:</a:t>
            </a:r>
          </a:p>
          <a:p>
            <a:pPr marL="0" indent="0">
              <a:buNone/>
            </a:pPr>
            <a:endParaRPr lang="de-DE" u="sng" dirty="0">
              <a:solidFill>
                <a:schemeClr val="tx2"/>
              </a:solidFill>
            </a:endParaRPr>
          </a:p>
          <a:p>
            <a:pPr marL="0" indent="0">
              <a:buNone/>
            </a:pPr>
            <a:endParaRPr lang="de-DE" sz="2400" dirty="0">
              <a:solidFill>
                <a:schemeClr val="tx2"/>
              </a:solidFill>
            </a:endParaRPr>
          </a:p>
          <a:p>
            <a:pPr marL="0" indent="0">
              <a:buNone/>
            </a:pPr>
            <a:r>
              <a:rPr lang="de-DE" sz="2400" dirty="0">
                <a:solidFill>
                  <a:schemeClr val="tx2"/>
                </a:solidFill>
              </a:rPr>
              <a:t>Datum: 03.05.2023 (Nachtermin: 10.05.2023)</a:t>
            </a:r>
          </a:p>
          <a:p>
            <a:pPr marL="0" indent="0">
              <a:buNone/>
            </a:pPr>
            <a:endParaRPr lang="de-DE" sz="2400" dirty="0">
              <a:solidFill>
                <a:schemeClr val="tx2"/>
              </a:solidFill>
            </a:endParaRPr>
          </a:p>
          <a:p>
            <a:pPr marL="0" indent="0">
              <a:buNone/>
            </a:pPr>
            <a:r>
              <a:rPr lang="de-DE" sz="2400" dirty="0">
                <a:solidFill>
                  <a:schemeClr val="tx2"/>
                </a:solidFill>
              </a:rPr>
              <a:t>Inhalte: Abtesten sportmotorischer Grundfertigkeiten</a:t>
            </a:r>
          </a:p>
          <a:p>
            <a:pPr marL="0" indent="0">
              <a:buNone/>
            </a:pPr>
            <a:endParaRPr lang="de-DE" u="sng" dirty="0">
              <a:solidFill>
                <a:schemeClr val="tx2"/>
              </a:solidFill>
            </a:endParaRPr>
          </a:p>
        </p:txBody>
      </p:sp>
      <p:sp>
        <p:nvSpPr>
          <p:cNvPr id="7" name="Titel 3">
            <a:extLst>
              <a:ext uri="{FF2B5EF4-FFF2-40B4-BE49-F238E27FC236}">
                <a16:creationId xmlns:a16="http://schemas.microsoft.com/office/drawing/2014/main" id="{5D83C0A8-AAF5-47BA-985C-4CAD1F1AEC4E}"/>
              </a:ext>
            </a:extLst>
          </p:cNvPr>
          <p:cNvSpPr>
            <a:spLocks noGrp="1"/>
          </p:cNvSpPr>
          <p:nvPr>
            <p:ph type="title"/>
          </p:nvPr>
        </p:nvSpPr>
        <p:spPr>
          <a:xfrm>
            <a:off x="1008063" y="981075"/>
            <a:ext cx="10345737" cy="565150"/>
          </a:xfrm>
        </p:spPr>
        <p:txBody>
          <a:bodyPr>
            <a:normAutofit fontScale="90000"/>
          </a:bodyPr>
          <a:lstStyle/>
          <a:p>
            <a:pPr algn="l"/>
            <a:r>
              <a:rPr lang="de-DE" sz="4000" dirty="0">
                <a:solidFill>
                  <a:schemeClr val="accent1">
                    <a:lumMod val="50000"/>
                  </a:schemeClr>
                </a:solidFill>
              </a:rPr>
              <a:t>Sport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1008063" y="1870812"/>
            <a:ext cx="10345737" cy="4525963"/>
          </a:xfrm>
        </p:spPr>
        <p:txBody>
          <a:bodyPr/>
          <a:lstStyle/>
          <a:p>
            <a:pPr marL="0" indent="0">
              <a:buNone/>
            </a:pPr>
            <a:r>
              <a:rPr lang="de-DE" sz="2800" u="sng" dirty="0">
                <a:solidFill>
                  <a:schemeClr val="tx2"/>
                </a:solidFill>
              </a:rPr>
              <a:t>Außerunterrichtliche Veranstaltungen im Profilfach:</a:t>
            </a:r>
          </a:p>
          <a:p>
            <a:pPr marL="0" indent="0">
              <a:buNone/>
            </a:pPr>
            <a:endParaRPr lang="de-DE" sz="2800" u="sng" dirty="0">
              <a:solidFill>
                <a:schemeClr val="tx2"/>
              </a:solidFill>
            </a:endParaRPr>
          </a:p>
          <a:p>
            <a:pPr marL="0" indent="0">
              <a:buNone/>
            </a:pPr>
            <a:endParaRPr lang="de-DE" sz="2400" dirty="0">
              <a:solidFill>
                <a:schemeClr val="tx2"/>
              </a:solidFill>
            </a:endParaRPr>
          </a:p>
          <a:p>
            <a:pPr marL="0" indent="0">
              <a:buNone/>
            </a:pPr>
            <a:r>
              <a:rPr lang="de-DE" sz="2400" dirty="0">
                <a:solidFill>
                  <a:schemeClr val="tx2"/>
                </a:solidFill>
              </a:rPr>
              <a:t>Klasse 9: Skischullandheim</a:t>
            </a:r>
          </a:p>
          <a:p>
            <a:pPr marL="0" indent="0">
              <a:buNone/>
            </a:pPr>
            <a:endParaRPr lang="de-DE" sz="2400" dirty="0">
              <a:solidFill>
                <a:schemeClr val="tx2"/>
              </a:solidFill>
            </a:endParaRPr>
          </a:p>
          <a:p>
            <a:pPr marL="0" indent="0">
              <a:buNone/>
            </a:pPr>
            <a:r>
              <a:rPr lang="de-DE" sz="2400" dirty="0">
                <a:solidFill>
                  <a:schemeClr val="tx2"/>
                </a:solidFill>
              </a:rPr>
              <a:t>Klasse 11: Wassersportexkursion</a:t>
            </a:r>
          </a:p>
        </p:txBody>
      </p:sp>
      <p:sp>
        <p:nvSpPr>
          <p:cNvPr id="7" name="Titel 3">
            <a:extLst>
              <a:ext uri="{FF2B5EF4-FFF2-40B4-BE49-F238E27FC236}">
                <a16:creationId xmlns:a16="http://schemas.microsoft.com/office/drawing/2014/main" id="{FD396443-9E65-4AEB-88FD-792CD9DE8322}"/>
              </a:ext>
            </a:extLst>
          </p:cNvPr>
          <p:cNvSpPr>
            <a:spLocks noGrp="1"/>
          </p:cNvSpPr>
          <p:nvPr>
            <p:ph type="title"/>
          </p:nvPr>
        </p:nvSpPr>
        <p:spPr>
          <a:xfrm>
            <a:off x="1008063" y="981075"/>
            <a:ext cx="10345737" cy="565150"/>
          </a:xfrm>
        </p:spPr>
        <p:txBody>
          <a:bodyPr>
            <a:normAutofit fontScale="90000"/>
          </a:bodyPr>
          <a:lstStyle/>
          <a:p>
            <a:pPr algn="l"/>
            <a:r>
              <a:rPr lang="de-DE" sz="4000" dirty="0">
                <a:solidFill>
                  <a:schemeClr val="accent1">
                    <a:lumMod val="50000"/>
                  </a:schemeClr>
                </a:solidFill>
              </a:rPr>
              <a:t>Sport</a:t>
            </a:r>
          </a:p>
        </p:txBody>
      </p:sp>
    </p:spTree>
    <p:extLst>
      <p:ext uri="{BB962C8B-B14F-4D97-AF65-F5344CB8AC3E}">
        <p14:creationId xmlns:p14="http://schemas.microsoft.com/office/powerpoint/2010/main" val="279729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1008063" y="1870812"/>
            <a:ext cx="10345737" cy="2854333"/>
          </a:xfrm>
        </p:spPr>
        <p:txBody>
          <a:bodyPr>
            <a:normAutofit/>
          </a:bodyPr>
          <a:lstStyle/>
          <a:p>
            <a:pPr marL="0" indent="0">
              <a:buNone/>
            </a:pPr>
            <a:endParaRPr lang="de-DE" sz="2400" b="1" dirty="0">
              <a:solidFill>
                <a:schemeClr val="tx2"/>
              </a:solidFill>
            </a:endParaRPr>
          </a:p>
          <a:p>
            <a:pPr marL="0" indent="0">
              <a:buNone/>
            </a:pPr>
            <a:r>
              <a:rPr lang="de-DE" sz="2400" b="1" dirty="0">
                <a:solidFill>
                  <a:schemeClr val="tx2"/>
                </a:solidFill>
              </a:rPr>
              <a:t>Liebe Grundschüler*innen</a:t>
            </a:r>
            <a:r>
              <a:rPr lang="de-DE" sz="2400" dirty="0">
                <a:solidFill>
                  <a:schemeClr val="tx2"/>
                </a:solidFill>
              </a:rPr>
              <a:t>,</a:t>
            </a:r>
          </a:p>
          <a:p>
            <a:pPr marL="0" indent="0">
              <a:buNone/>
            </a:pPr>
            <a:r>
              <a:rPr lang="de-DE" sz="2400" dirty="0">
                <a:solidFill>
                  <a:schemeClr val="tx2"/>
                </a:solidFill>
              </a:rPr>
              <a:t>damit ihr einen kleinen Eindruck bekommt, was euch im Sportunterricht am HCG erwartet, haben wir auf den nächsten Seiten ein paar Bilder und Aussagen der „Großen“ zum Sportunterricht und der Sportklasse gesammelt.</a:t>
            </a:r>
          </a:p>
        </p:txBody>
      </p:sp>
      <p:sp>
        <p:nvSpPr>
          <p:cNvPr id="7" name="Titel 3">
            <a:extLst>
              <a:ext uri="{FF2B5EF4-FFF2-40B4-BE49-F238E27FC236}">
                <a16:creationId xmlns:a16="http://schemas.microsoft.com/office/drawing/2014/main" id="{A6BA3952-E18E-472A-9FAF-79C469FBA6C5}"/>
              </a:ext>
            </a:extLst>
          </p:cNvPr>
          <p:cNvSpPr>
            <a:spLocks noGrp="1"/>
          </p:cNvSpPr>
          <p:nvPr>
            <p:ph type="title"/>
          </p:nvPr>
        </p:nvSpPr>
        <p:spPr>
          <a:xfrm>
            <a:off x="1008063" y="981075"/>
            <a:ext cx="10345737" cy="565150"/>
          </a:xfrm>
        </p:spPr>
        <p:txBody>
          <a:bodyPr>
            <a:normAutofit fontScale="90000"/>
          </a:bodyPr>
          <a:lstStyle/>
          <a:p>
            <a:pPr algn="l"/>
            <a:r>
              <a:rPr lang="de-DE" sz="4000" dirty="0">
                <a:solidFill>
                  <a:schemeClr val="accent1">
                    <a:lumMod val="50000"/>
                  </a:schemeClr>
                </a:solidFill>
              </a:rPr>
              <a:t>Sport</a:t>
            </a:r>
          </a:p>
        </p:txBody>
      </p:sp>
    </p:spTree>
    <p:extLst>
      <p:ext uri="{BB962C8B-B14F-4D97-AF65-F5344CB8AC3E}">
        <p14:creationId xmlns:p14="http://schemas.microsoft.com/office/powerpoint/2010/main" val="129740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9B86F-AA61-4D35-A417-F0C8A7C31DF6}"/>
              </a:ext>
            </a:extLst>
          </p:cNvPr>
          <p:cNvSpPr>
            <a:spLocks noGrp="1"/>
          </p:cNvSpPr>
          <p:nvPr>
            <p:ph type="title"/>
          </p:nvPr>
        </p:nvSpPr>
        <p:spPr>
          <a:xfrm>
            <a:off x="911424" y="980728"/>
            <a:ext cx="10346365" cy="565974"/>
          </a:xfrm>
        </p:spPr>
        <p:txBody>
          <a:bodyPr/>
          <a:lstStyle/>
          <a:p>
            <a:r>
              <a:rPr lang="de-DE" sz="2800" dirty="0">
                <a:solidFill>
                  <a:schemeClr val="tx1"/>
                </a:solidFill>
              </a:rPr>
              <a:t>Sportliche Aktionstage </a:t>
            </a:r>
          </a:p>
        </p:txBody>
      </p:sp>
      <p:pic>
        <p:nvPicPr>
          <p:cNvPr id="4" name="Picture 4" descr="Urkunde WKIV">
            <a:extLst>
              <a:ext uri="{FF2B5EF4-FFF2-40B4-BE49-F238E27FC236}">
                <a16:creationId xmlns:a16="http://schemas.microsoft.com/office/drawing/2014/main" id="{25433EFB-2C37-4074-98A0-DEBB7E091D2B}"/>
              </a:ext>
            </a:extLst>
          </p:cNvPr>
          <p:cNvPicPr>
            <a:picLocks noChangeAspect="1" noChangeArrowheads="1"/>
          </p:cNvPicPr>
          <p:nvPr/>
        </p:nvPicPr>
        <p:blipFill>
          <a:blip r:embed="rId2" cstate="print"/>
          <a:srcRect/>
          <a:stretch>
            <a:fillRect/>
          </a:stretch>
        </p:blipFill>
        <p:spPr bwMode="auto">
          <a:xfrm>
            <a:off x="4995775" y="2205837"/>
            <a:ext cx="2567924" cy="3423898"/>
          </a:xfrm>
          <a:prstGeom prst="rect">
            <a:avLst/>
          </a:prstGeom>
          <a:noFill/>
        </p:spPr>
      </p:pic>
      <p:pic>
        <p:nvPicPr>
          <p:cNvPr id="5" name="Grafik 4" descr="IMG_20180228_114959.jpg">
            <a:extLst>
              <a:ext uri="{FF2B5EF4-FFF2-40B4-BE49-F238E27FC236}">
                <a16:creationId xmlns:a16="http://schemas.microsoft.com/office/drawing/2014/main" id="{B1F2348D-CDCA-4F6A-A72B-7BE111B3416B}"/>
              </a:ext>
            </a:extLst>
          </p:cNvPr>
          <p:cNvPicPr>
            <a:picLocks noChangeAspect="1"/>
          </p:cNvPicPr>
          <p:nvPr/>
        </p:nvPicPr>
        <p:blipFill rotWithShape="1">
          <a:blip r:embed="rId3" cstate="print"/>
          <a:srcRect b="13974"/>
          <a:stretch/>
        </p:blipFill>
        <p:spPr>
          <a:xfrm>
            <a:off x="8456170" y="4142063"/>
            <a:ext cx="2897629" cy="1869533"/>
          </a:xfrm>
          <a:prstGeom prst="rect">
            <a:avLst/>
          </a:prstGeom>
        </p:spPr>
      </p:pic>
      <p:pic>
        <p:nvPicPr>
          <p:cNvPr id="6" name="Grafik 5" descr="DSCF4509.JPG">
            <a:extLst>
              <a:ext uri="{FF2B5EF4-FFF2-40B4-BE49-F238E27FC236}">
                <a16:creationId xmlns:a16="http://schemas.microsoft.com/office/drawing/2014/main" id="{FB25D250-5CA2-470A-A50F-F9BA07F376C3}"/>
              </a:ext>
            </a:extLst>
          </p:cNvPr>
          <p:cNvPicPr>
            <a:picLocks noChangeAspect="1"/>
          </p:cNvPicPr>
          <p:nvPr/>
        </p:nvPicPr>
        <p:blipFill rotWithShape="1">
          <a:blip r:embed="rId4" cstate="print"/>
          <a:srcRect t="13974"/>
          <a:stretch/>
        </p:blipFill>
        <p:spPr>
          <a:xfrm>
            <a:off x="8456171" y="1823977"/>
            <a:ext cx="2897629" cy="1869533"/>
          </a:xfrm>
          <a:prstGeom prst="rect">
            <a:avLst/>
          </a:prstGeom>
        </p:spPr>
      </p:pic>
      <p:pic>
        <p:nvPicPr>
          <p:cNvPr id="7" name="Grafik 6" descr="Kinderfußballtag.jpg">
            <a:extLst>
              <a:ext uri="{FF2B5EF4-FFF2-40B4-BE49-F238E27FC236}">
                <a16:creationId xmlns:a16="http://schemas.microsoft.com/office/drawing/2014/main" id="{494ADE6B-2658-425F-AB29-AFE8F1D99E1A}"/>
              </a:ext>
            </a:extLst>
          </p:cNvPr>
          <p:cNvPicPr>
            <a:picLocks noChangeAspect="1"/>
          </p:cNvPicPr>
          <p:nvPr/>
        </p:nvPicPr>
        <p:blipFill rotWithShape="1">
          <a:blip r:embed="rId5" cstate="print"/>
          <a:srcRect t="18163"/>
          <a:stretch/>
        </p:blipFill>
        <p:spPr>
          <a:xfrm>
            <a:off x="1048746" y="4149080"/>
            <a:ext cx="3048339" cy="1869533"/>
          </a:xfrm>
          <a:prstGeom prst="rect">
            <a:avLst/>
          </a:prstGeom>
        </p:spPr>
      </p:pic>
      <p:sp>
        <p:nvSpPr>
          <p:cNvPr id="8" name="Textfeld 7">
            <a:extLst>
              <a:ext uri="{FF2B5EF4-FFF2-40B4-BE49-F238E27FC236}">
                <a16:creationId xmlns:a16="http://schemas.microsoft.com/office/drawing/2014/main" id="{6EEB4011-FED2-4624-9D25-0DFFDB75692E}"/>
              </a:ext>
            </a:extLst>
          </p:cNvPr>
          <p:cNvSpPr txBox="1"/>
          <p:nvPr/>
        </p:nvSpPr>
        <p:spPr>
          <a:xfrm>
            <a:off x="8456170" y="6124385"/>
            <a:ext cx="3616493" cy="646331"/>
          </a:xfrm>
          <a:prstGeom prst="rect">
            <a:avLst/>
          </a:prstGeom>
          <a:noFill/>
        </p:spPr>
        <p:txBody>
          <a:bodyPr wrap="square" rtlCol="0">
            <a:spAutoFit/>
          </a:bodyPr>
          <a:lstStyle/>
          <a:p>
            <a:r>
              <a:rPr lang="de-DE" i="1" dirty="0">
                <a:solidFill>
                  <a:schemeClr val="tx2"/>
                </a:solidFill>
                <a:latin typeface="+mn-lt"/>
              </a:rPr>
              <a:t>Schneeschuhwanderung am Feldberg</a:t>
            </a:r>
          </a:p>
        </p:txBody>
      </p:sp>
      <p:sp>
        <p:nvSpPr>
          <p:cNvPr id="9" name="Textfeld 8">
            <a:extLst>
              <a:ext uri="{FF2B5EF4-FFF2-40B4-BE49-F238E27FC236}">
                <a16:creationId xmlns:a16="http://schemas.microsoft.com/office/drawing/2014/main" id="{4A7C54ED-B978-4448-AE22-F440E84F5F59}"/>
              </a:ext>
            </a:extLst>
          </p:cNvPr>
          <p:cNvSpPr txBox="1"/>
          <p:nvPr/>
        </p:nvSpPr>
        <p:spPr>
          <a:xfrm>
            <a:off x="8400256" y="3733119"/>
            <a:ext cx="3528392" cy="369332"/>
          </a:xfrm>
          <a:prstGeom prst="rect">
            <a:avLst/>
          </a:prstGeom>
          <a:noFill/>
        </p:spPr>
        <p:txBody>
          <a:bodyPr wrap="square" rtlCol="0">
            <a:spAutoFit/>
          </a:bodyPr>
          <a:lstStyle/>
          <a:p>
            <a:r>
              <a:rPr lang="de-DE" i="1" dirty="0">
                <a:solidFill>
                  <a:schemeClr val="tx2"/>
                </a:solidFill>
                <a:latin typeface="+mn-lt"/>
              </a:rPr>
              <a:t>Team HCG beim MFR-Triathlon</a:t>
            </a:r>
          </a:p>
        </p:txBody>
      </p:sp>
      <p:sp>
        <p:nvSpPr>
          <p:cNvPr id="10" name="Textfeld 9">
            <a:extLst>
              <a:ext uri="{FF2B5EF4-FFF2-40B4-BE49-F238E27FC236}">
                <a16:creationId xmlns:a16="http://schemas.microsoft.com/office/drawing/2014/main" id="{F2FB82D6-B21A-4AF2-A154-B87B54B7E594}"/>
              </a:ext>
            </a:extLst>
          </p:cNvPr>
          <p:cNvSpPr txBox="1"/>
          <p:nvPr/>
        </p:nvSpPr>
        <p:spPr>
          <a:xfrm>
            <a:off x="1007436" y="6029161"/>
            <a:ext cx="3230373" cy="369332"/>
          </a:xfrm>
          <a:prstGeom prst="rect">
            <a:avLst/>
          </a:prstGeom>
          <a:noFill/>
        </p:spPr>
        <p:txBody>
          <a:bodyPr wrap="square" rtlCol="0">
            <a:spAutoFit/>
          </a:bodyPr>
          <a:lstStyle/>
          <a:p>
            <a:r>
              <a:rPr lang="de-DE" i="1" dirty="0">
                <a:solidFill>
                  <a:schemeClr val="tx2"/>
                </a:solidFill>
                <a:latin typeface="+mn-lt"/>
              </a:rPr>
              <a:t>Fußballaktionstag 2019</a:t>
            </a:r>
          </a:p>
        </p:txBody>
      </p:sp>
      <p:sp>
        <p:nvSpPr>
          <p:cNvPr id="11" name="Textfeld 10">
            <a:extLst>
              <a:ext uri="{FF2B5EF4-FFF2-40B4-BE49-F238E27FC236}">
                <a16:creationId xmlns:a16="http://schemas.microsoft.com/office/drawing/2014/main" id="{F2B03561-59D4-44FD-90B8-127C9E77EF46}"/>
              </a:ext>
            </a:extLst>
          </p:cNvPr>
          <p:cNvSpPr txBox="1"/>
          <p:nvPr/>
        </p:nvSpPr>
        <p:spPr>
          <a:xfrm>
            <a:off x="1007436" y="3658044"/>
            <a:ext cx="2952328" cy="369332"/>
          </a:xfrm>
          <a:prstGeom prst="rect">
            <a:avLst/>
          </a:prstGeom>
          <a:noFill/>
        </p:spPr>
        <p:txBody>
          <a:bodyPr wrap="square" rtlCol="0">
            <a:spAutoFit/>
          </a:bodyPr>
          <a:lstStyle/>
          <a:p>
            <a:r>
              <a:rPr lang="de-DE" i="1" dirty="0">
                <a:solidFill>
                  <a:schemeClr val="tx2"/>
                </a:solidFill>
                <a:latin typeface="+mn-lt"/>
              </a:rPr>
              <a:t>WLV-</a:t>
            </a:r>
            <a:r>
              <a:rPr lang="de-DE" i="1" dirty="0" err="1">
                <a:solidFill>
                  <a:schemeClr val="tx2"/>
                </a:solidFill>
                <a:latin typeface="+mn-lt"/>
              </a:rPr>
              <a:t>Youletics</a:t>
            </a:r>
            <a:r>
              <a:rPr lang="de-DE" i="1" dirty="0">
                <a:solidFill>
                  <a:schemeClr val="tx2"/>
                </a:solidFill>
                <a:latin typeface="+mn-lt"/>
              </a:rPr>
              <a:t> am HCG</a:t>
            </a:r>
          </a:p>
        </p:txBody>
      </p:sp>
      <p:pic>
        <p:nvPicPr>
          <p:cNvPr id="12" name="Picture 2" descr="Herzog-Christoph-Gymnasium Beilstein - Aktuelles">
            <a:extLst>
              <a:ext uri="{FF2B5EF4-FFF2-40B4-BE49-F238E27FC236}">
                <a16:creationId xmlns:a16="http://schemas.microsoft.com/office/drawing/2014/main" id="{D6FD90B8-1B73-4829-B567-BE5B44954A90}"/>
              </a:ext>
            </a:extLst>
          </p:cNvPr>
          <p:cNvPicPr>
            <a:picLocks noChangeAspect="1" noChangeArrowheads="1"/>
          </p:cNvPicPr>
          <p:nvPr/>
        </p:nvPicPr>
        <p:blipFill rotWithShape="1">
          <a:blip r:embed="rId6" cstate="print"/>
          <a:srcRect b="18227"/>
          <a:stretch/>
        </p:blipFill>
        <p:spPr bwMode="auto">
          <a:xfrm>
            <a:off x="1048746" y="1775491"/>
            <a:ext cx="3048339" cy="1869533"/>
          </a:xfrm>
          <a:prstGeom prst="rect">
            <a:avLst/>
          </a:prstGeom>
          <a:noFill/>
        </p:spPr>
      </p:pic>
    </p:spTree>
    <p:extLst>
      <p:ext uri="{BB962C8B-B14F-4D97-AF65-F5344CB8AC3E}">
        <p14:creationId xmlns:p14="http://schemas.microsoft.com/office/powerpoint/2010/main" val="82533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2059F-5D32-4179-BBCE-C99851CEA25B}"/>
              </a:ext>
            </a:extLst>
          </p:cNvPr>
          <p:cNvSpPr>
            <a:spLocks noGrp="1"/>
          </p:cNvSpPr>
          <p:nvPr>
            <p:ph type="title"/>
          </p:nvPr>
        </p:nvSpPr>
        <p:spPr/>
        <p:txBody>
          <a:bodyPr/>
          <a:lstStyle/>
          <a:p>
            <a:r>
              <a:rPr lang="de-DE" sz="2400" dirty="0">
                <a:solidFill>
                  <a:schemeClr val="tx2"/>
                </a:solidFill>
              </a:rPr>
              <a:t>Sportlich im Schullandheim und auf Studienfahrten</a:t>
            </a:r>
            <a:endParaRPr lang="de-DE" dirty="0"/>
          </a:p>
        </p:txBody>
      </p:sp>
      <p:pic>
        <p:nvPicPr>
          <p:cNvPr id="4" name="Grafik 3" descr="P8140110.JPG">
            <a:extLst>
              <a:ext uri="{FF2B5EF4-FFF2-40B4-BE49-F238E27FC236}">
                <a16:creationId xmlns:a16="http://schemas.microsoft.com/office/drawing/2014/main" id="{35592CAA-73BD-4720-8716-916B575789B6}"/>
              </a:ext>
            </a:extLst>
          </p:cNvPr>
          <p:cNvPicPr>
            <a:picLocks noChangeAspect="1"/>
          </p:cNvPicPr>
          <p:nvPr/>
        </p:nvPicPr>
        <p:blipFill rotWithShape="1">
          <a:blip r:embed="rId2" cstate="print"/>
          <a:srcRect l="13069"/>
          <a:stretch/>
        </p:blipFill>
        <p:spPr>
          <a:xfrm>
            <a:off x="1037525" y="1779315"/>
            <a:ext cx="2032622" cy="3117601"/>
          </a:xfrm>
          <a:prstGeom prst="rect">
            <a:avLst/>
          </a:prstGeom>
        </p:spPr>
      </p:pic>
      <p:pic>
        <p:nvPicPr>
          <p:cNvPr id="5" name="Grafik 4" descr="DSCF3189.JPG">
            <a:extLst>
              <a:ext uri="{FF2B5EF4-FFF2-40B4-BE49-F238E27FC236}">
                <a16:creationId xmlns:a16="http://schemas.microsoft.com/office/drawing/2014/main" id="{DBA7DFF6-DEC2-425B-80FA-30C103724897}"/>
              </a:ext>
            </a:extLst>
          </p:cNvPr>
          <p:cNvPicPr>
            <a:picLocks noChangeAspect="1"/>
          </p:cNvPicPr>
          <p:nvPr/>
        </p:nvPicPr>
        <p:blipFill>
          <a:blip r:embed="rId3" cstate="print"/>
          <a:stretch>
            <a:fillRect/>
          </a:stretch>
        </p:blipFill>
        <p:spPr>
          <a:xfrm>
            <a:off x="8594881" y="1780030"/>
            <a:ext cx="2762234" cy="2071676"/>
          </a:xfrm>
          <a:prstGeom prst="rect">
            <a:avLst/>
          </a:prstGeom>
        </p:spPr>
      </p:pic>
      <p:sp>
        <p:nvSpPr>
          <p:cNvPr id="6" name="Textfeld 5">
            <a:extLst>
              <a:ext uri="{FF2B5EF4-FFF2-40B4-BE49-F238E27FC236}">
                <a16:creationId xmlns:a16="http://schemas.microsoft.com/office/drawing/2014/main" id="{E75A46B2-8947-4442-8AC0-B4FA0A6A35B2}"/>
              </a:ext>
            </a:extLst>
          </p:cNvPr>
          <p:cNvSpPr txBox="1"/>
          <p:nvPr/>
        </p:nvSpPr>
        <p:spPr>
          <a:xfrm>
            <a:off x="982673" y="4918417"/>
            <a:ext cx="2087474" cy="646331"/>
          </a:xfrm>
          <a:prstGeom prst="rect">
            <a:avLst/>
          </a:prstGeom>
          <a:noFill/>
        </p:spPr>
        <p:txBody>
          <a:bodyPr wrap="square" rtlCol="0">
            <a:spAutoFit/>
          </a:bodyPr>
          <a:lstStyle/>
          <a:p>
            <a:r>
              <a:rPr lang="de-DE" i="1" dirty="0">
                <a:solidFill>
                  <a:schemeClr val="tx2"/>
                </a:solidFill>
                <a:latin typeface="+mn-lt"/>
              </a:rPr>
              <a:t>Erlebnispädagogik: Baumklettern</a:t>
            </a:r>
          </a:p>
        </p:txBody>
      </p:sp>
      <p:sp>
        <p:nvSpPr>
          <p:cNvPr id="7" name="Textfeld 6">
            <a:extLst>
              <a:ext uri="{FF2B5EF4-FFF2-40B4-BE49-F238E27FC236}">
                <a16:creationId xmlns:a16="http://schemas.microsoft.com/office/drawing/2014/main" id="{F99C146D-3DE9-49E7-954C-C612FEBB218E}"/>
              </a:ext>
            </a:extLst>
          </p:cNvPr>
          <p:cNvSpPr txBox="1"/>
          <p:nvPr/>
        </p:nvSpPr>
        <p:spPr>
          <a:xfrm>
            <a:off x="5587412" y="3946063"/>
            <a:ext cx="5544616" cy="369332"/>
          </a:xfrm>
          <a:prstGeom prst="rect">
            <a:avLst/>
          </a:prstGeom>
          <a:noFill/>
        </p:spPr>
        <p:txBody>
          <a:bodyPr wrap="square" rtlCol="0">
            <a:spAutoFit/>
          </a:bodyPr>
          <a:lstStyle/>
          <a:p>
            <a:r>
              <a:rPr lang="de-DE" i="1" dirty="0">
                <a:solidFill>
                  <a:schemeClr val="tx2"/>
                </a:solidFill>
                <a:latin typeface="+mn-lt"/>
              </a:rPr>
              <a:t>Surfen und Beachvolleyball in </a:t>
            </a:r>
            <a:r>
              <a:rPr lang="de-DE" i="1" dirty="0" err="1">
                <a:solidFill>
                  <a:schemeClr val="tx2"/>
                </a:solidFill>
                <a:latin typeface="+mn-lt"/>
              </a:rPr>
              <a:t>Moliets</a:t>
            </a:r>
            <a:r>
              <a:rPr lang="de-DE" i="1" dirty="0">
                <a:solidFill>
                  <a:schemeClr val="tx2"/>
                </a:solidFill>
                <a:latin typeface="+mn-lt"/>
              </a:rPr>
              <a:t> </a:t>
            </a:r>
            <a:r>
              <a:rPr lang="de-DE" i="1" dirty="0" err="1">
                <a:solidFill>
                  <a:schemeClr val="tx2"/>
                </a:solidFill>
                <a:latin typeface="+mn-lt"/>
              </a:rPr>
              <a:t>sur</a:t>
            </a:r>
            <a:r>
              <a:rPr lang="de-DE" i="1" dirty="0">
                <a:solidFill>
                  <a:schemeClr val="tx2"/>
                </a:solidFill>
                <a:latin typeface="+mn-lt"/>
              </a:rPr>
              <a:t> Plage</a:t>
            </a:r>
          </a:p>
        </p:txBody>
      </p:sp>
      <p:pic>
        <p:nvPicPr>
          <p:cNvPr id="8" name="Grafik 7" descr="DSCF3532.JPG">
            <a:extLst>
              <a:ext uri="{FF2B5EF4-FFF2-40B4-BE49-F238E27FC236}">
                <a16:creationId xmlns:a16="http://schemas.microsoft.com/office/drawing/2014/main" id="{D14BC448-143A-4D02-8F21-DC56EA5765A3}"/>
              </a:ext>
            </a:extLst>
          </p:cNvPr>
          <p:cNvPicPr>
            <a:picLocks noChangeAspect="1"/>
          </p:cNvPicPr>
          <p:nvPr/>
        </p:nvPicPr>
        <p:blipFill>
          <a:blip r:embed="rId4" cstate="print"/>
          <a:stretch>
            <a:fillRect/>
          </a:stretch>
        </p:blipFill>
        <p:spPr>
          <a:xfrm>
            <a:off x="5663952" y="1771751"/>
            <a:ext cx="2784310" cy="2088233"/>
          </a:xfrm>
          <a:prstGeom prst="rect">
            <a:avLst/>
          </a:prstGeom>
        </p:spPr>
      </p:pic>
      <p:pic>
        <p:nvPicPr>
          <p:cNvPr id="10" name="Grafik 9" descr="P5140113.JPG">
            <a:extLst>
              <a:ext uri="{FF2B5EF4-FFF2-40B4-BE49-F238E27FC236}">
                <a16:creationId xmlns:a16="http://schemas.microsoft.com/office/drawing/2014/main" id="{33A06675-56FD-4575-9FE8-2D3FD25E0F8B}"/>
              </a:ext>
            </a:extLst>
          </p:cNvPr>
          <p:cNvPicPr>
            <a:picLocks noChangeAspect="1"/>
          </p:cNvPicPr>
          <p:nvPr/>
        </p:nvPicPr>
        <p:blipFill rotWithShape="1">
          <a:blip r:embed="rId5" cstate="print"/>
          <a:srcRect t="8192" b="7193"/>
          <a:stretch/>
        </p:blipFill>
        <p:spPr>
          <a:xfrm rot="5400000">
            <a:off x="2625390" y="2408127"/>
            <a:ext cx="3483319" cy="2210568"/>
          </a:xfrm>
          <a:prstGeom prst="rect">
            <a:avLst/>
          </a:prstGeom>
        </p:spPr>
      </p:pic>
      <p:sp>
        <p:nvSpPr>
          <p:cNvPr id="11" name="Textfeld 10">
            <a:extLst>
              <a:ext uri="{FF2B5EF4-FFF2-40B4-BE49-F238E27FC236}">
                <a16:creationId xmlns:a16="http://schemas.microsoft.com/office/drawing/2014/main" id="{E8865B72-5E94-44A5-BAF0-863054B9511E}"/>
              </a:ext>
            </a:extLst>
          </p:cNvPr>
          <p:cNvSpPr txBox="1"/>
          <p:nvPr/>
        </p:nvSpPr>
        <p:spPr>
          <a:xfrm>
            <a:off x="3215680" y="5337603"/>
            <a:ext cx="2880320" cy="369332"/>
          </a:xfrm>
          <a:prstGeom prst="rect">
            <a:avLst/>
          </a:prstGeom>
          <a:noFill/>
        </p:spPr>
        <p:txBody>
          <a:bodyPr wrap="square" rtlCol="0">
            <a:spAutoFit/>
          </a:bodyPr>
          <a:lstStyle/>
          <a:p>
            <a:r>
              <a:rPr lang="de-DE" i="1" dirty="0">
                <a:solidFill>
                  <a:schemeClr val="tx2"/>
                </a:solidFill>
                <a:latin typeface="+mn-lt"/>
              </a:rPr>
              <a:t>Canyoning in Österreich</a:t>
            </a:r>
          </a:p>
        </p:txBody>
      </p:sp>
      <p:pic>
        <p:nvPicPr>
          <p:cNvPr id="12" name="Grafik 11" descr="P8130080.JPG">
            <a:extLst>
              <a:ext uri="{FF2B5EF4-FFF2-40B4-BE49-F238E27FC236}">
                <a16:creationId xmlns:a16="http://schemas.microsoft.com/office/drawing/2014/main" id="{7024665D-1487-451F-9775-5B4703D73E0A}"/>
              </a:ext>
            </a:extLst>
          </p:cNvPr>
          <p:cNvPicPr>
            <a:picLocks noChangeAspect="1"/>
          </p:cNvPicPr>
          <p:nvPr/>
        </p:nvPicPr>
        <p:blipFill rotWithShape="1">
          <a:blip r:embed="rId6" cstate="print"/>
          <a:srcRect t="18631"/>
          <a:stretch/>
        </p:blipFill>
        <p:spPr>
          <a:xfrm>
            <a:off x="8257457" y="4485353"/>
            <a:ext cx="3096344" cy="1889599"/>
          </a:xfrm>
          <a:prstGeom prst="rect">
            <a:avLst/>
          </a:prstGeom>
        </p:spPr>
      </p:pic>
      <p:sp>
        <p:nvSpPr>
          <p:cNvPr id="13" name="Textfeld 12">
            <a:extLst>
              <a:ext uri="{FF2B5EF4-FFF2-40B4-BE49-F238E27FC236}">
                <a16:creationId xmlns:a16="http://schemas.microsoft.com/office/drawing/2014/main" id="{8994CA6F-640D-4CB1-8817-0DD730502EB6}"/>
              </a:ext>
            </a:extLst>
          </p:cNvPr>
          <p:cNvSpPr txBox="1"/>
          <p:nvPr/>
        </p:nvSpPr>
        <p:spPr>
          <a:xfrm>
            <a:off x="8160230" y="6421005"/>
            <a:ext cx="4032448" cy="369332"/>
          </a:xfrm>
          <a:prstGeom prst="rect">
            <a:avLst/>
          </a:prstGeom>
          <a:noFill/>
        </p:spPr>
        <p:txBody>
          <a:bodyPr wrap="square" rtlCol="0">
            <a:spAutoFit/>
          </a:bodyPr>
          <a:lstStyle/>
          <a:p>
            <a:r>
              <a:rPr lang="de-DE" i="1" dirty="0">
                <a:solidFill>
                  <a:schemeClr val="tx2"/>
                </a:solidFill>
                <a:latin typeface="+mn-lt"/>
              </a:rPr>
              <a:t>Gruppenspiele im Schullandheim</a:t>
            </a:r>
          </a:p>
        </p:txBody>
      </p:sp>
    </p:spTree>
    <p:extLst>
      <p:ext uri="{BB962C8B-B14F-4D97-AF65-F5344CB8AC3E}">
        <p14:creationId xmlns:p14="http://schemas.microsoft.com/office/powerpoint/2010/main" val="281625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5A235-BB83-458C-B77B-8247604D41BD}"/>
              </a:ext>
            </a:extLst>
          </p:cNvPr>
          <p:cNvSpPr>
            <a:spLocks noGrp="1"/>
          </p:cNvSpPr>
          <p:nvPr>
            <p:ph type="title"/>
          </p:nvPr>
        </p:nvSpPr>
        <p:spPr>
          <a:xfrm>
            <a:off x="1007436" y="1052736"/>
            <a:ext cx="10346365" cy="565974"/>
          </a:xfrm>
        </p:spPr>
        <p:txBody>
          <a:bodyPr/>
          <a:lstStyle/>
          <a:p>
            <a:r>
              <a:rPr lang="de-DE" sz="2000" dirty="0">
                <a:solidFill>
                  <a:schemeClr val="tx2"/>
                </a:solidFill>
              </a:rPr>
              <a:t>Am Sportunterricht gefällt mir …</a:t>
            </a:r>
            <a:endParaRPr lang="de-DE" dirty="0"/>
          </a:p>
        </p:txBody>
      </p:sp>
      <p:sp>
        <p:nvSpPr>
          <p:cNvPr id="4" name="Textfeld 3">
            <a:extLst>
              <a:ext uri="{FF2B5EF4-FFF2-40B4-BE49-F238E27FC236}">
                <a16:creationId xmlns:a16="http://schemas.microsoft.com/office/drawing/2014/main" id="{0C3A865C-52BD-4C01-9860-3BF20CA9C72E}"/>
              </a:ext>
            </a:extLst>
          </p:cNvPr>
          <p:cNvSpPr txBox="1"/>
          <p:nvPr/>
        </p:nvSpPr>
        <p:spPr>
          <a:xfrm>
            <a:off x="1055440" y="2032573"/>
            <a:ext cx="3096344" cy="923330"/>
          </a:xfrm>
          <a:prstGeom prst="rect">
            <a:avLst/>
          </a:prstGeom>
          <a:noFill/>
        </p:spPr>
        <p:txBody>
          <a:bodyPr wrap="square" rtlCol="0">
            <a:spAutoFit/>
          </a:bodyPr>
          <a:lstStyle/>
          <a:p>
            <a:r>
              <a:rPr lang="de-DE" i="1" dirty="0">
                <a:latin typeface="+mn-lt"/>
              </a:rPr>
              <a:t>Ich liebe es in der Schule Sport zu machen, weil ich danach immer wach und fit bin. (Louis)</a:t>
            </a:r>
          </a:p>
        </p:txBody>
      </p:sp>
      <p:sp>
        <p:nvSpPr>
          <p:cNvPr id="5" name="Textfeld 4">
            <a:extLst>
              <a:ext uri="{FF2B5EF4-FFF2-40B4-BE49-F238E27FC236}">
                <a16:creationId xmlns:a16="http://schemas.microsoft.com/office/drawing/2014/main" id="{998A4603-1610-418D-AE83-A16DF827408B}"/>
              </a:ext>
            </a:extLst>
          </p:cNvPr>
          <p:cNvSpPr txBox="1"/>
          <p:nvPr/>
        </p:nvSpPr>
        <p:spPr>
          <a:xfrm>
            <a:off x="4722980" y="1842687"/>
            <a:ext cx="2376264" cy="923330"/>
          </a:xfrm>
          <a:prstGeom prst="rect">
            <a:avLst/>
          </a:prstGeom>
          <a:noFill/>
        </p:spPr>
        <p:txBody>
          <a:bodyPr wrap="square" rtlCol="0">
            <a:spAutoFit/>
          </a:bodyPr>
          <a:lstStyle/>
          <a:p>
            <a:r>
              <a:rPr lang="de-DE" i="1" dirty="0">
                <a:solidFill>
                  <a:schemeClr val="tx2"/>
                </a:solidFill>
                <a:latin typeface="+mn-lt"/>
              </a:rPr>
              <a:t>…dass wir viele tolle Aktionstage gemacht haben. (Amelie)</a:t>
            </a:r>
          </a:p>
        </p:txBody>
      </p:sp>
      <p:sp>
        <p:nvSpPr>
          <p:cNvPr id="6" name="Textfeld 5">
            <a:extLst>
              <a:ext uri="{FF2B5EF4-FFF2-40B4-BE49-F238E27FC236}">
                <a16:creationId xmlns:a16="http://schemas.microsoft.com/office/drawing/2014/main" id="{7454DF50-B1A1-409E-8CC3-F20D31242C78}"/>
              </a:ext>
            </a:extLst>
          </p:cNvPr>
          <p:cNvSpPr txBox="1"/>
          <p:nvPr/>
        </p:nvSpPr>
        <p:spPr>
          <a:xfrm>
            <a:off x="4511824" y="4293097"/>
            <a:ext cx="3024336" cy="2031325"/>
          </a:xfrm>
          <a:prstGeom prst="rect">
            <a:avLst/>
          </a:prstGeom>
          <a:noFill/>
        </p:spPr>
        <p:txBody>
          <a:bodyPr wrap="square" rtlCol="0">
            <a:spAutoFit/>
          </a:bodyPr>
          <a:lstStyle/>
          <a:p>
            <a:pPr lvl="0"/>
            <a:r>
              <a:rPr lang="de-DE" i="1" dirty="0">
                <a:solidFill>
                  <a:schemeClr val="tx2"/>
                </a:solidFill>
                <a:latin typeface="+mn-lt"/>
              </a:rPr>
              <a:t>… dass wir zusätzlich „sportliche“ Ausflüge machen und sich im Sportunterricht häufig Sport</a:t>
            </a:r>
          </a:p>
          <a:p>
            <a:r>
              <a:rPr lang="de-DE" i="1" dirty="0">
                <a:solidFill>
                  <a:schemeClr val="tx2"/>
                </a:solidFill>
                <a:latin typeface="+mn-lt"/>
              </a:rPr>
              <a:t>und Spiel abwechseln. (Constantin)</a:t>
            </a:r>
          </a:p>
          <a:p>
            <a:endParaRPr lang="de-DE" dirty="0">
              <a:latin typeface="+mn-lt"/>
            </a:endParaRPr>
          </a:p>
        </p:txBody>
      </p:sp>
      <p:sp>
        <p:nvSpPr>
          <p:cNvPr id="7" name="Textfeld 6">
            <a:extLst>
              <a:ext uri="{FF2B5EF4-FFF2-40B4-BE49-F238E27FC236}">
                <a16:creationId xmlns:a16="http://schemas.microsoft.com/office/drawing/2014/main" id="{ABC8D2CC-C09F-4654-9943-3722FAF28B55}"/>
              </a:ext>
            </a:extLst>
          </p:cNvPr>
          <p:cNvSpPr txBox="1"/>
          <p:nvPr/>
        </p:nvSpPr>
        <p:spPr>
          <a:xfrm>
            <a:off x="7824191" y="1793197"/>
            <a:ext cx="3529609" cy="1477328"/>
          </a:xfrm>
          <a:prstGeom prst="rect">
            <a:avLst/>
          </a:prstGeom>
          <a:noFill/>
        </p:spPr>
        <p:txBody>
          <a:bodyPr wrap="square" rtlCol="0">
            <a:spAutoFit/>
          </a:bodyPr>
          <a:lstStyle/>
          <a:p>
            <a:r>
              <a:rPr lang="de-DE" i="1" dirty="0">
                <a:latin typeface="+mn-lt"/>
              </a:rPr>
              <a:t>…dass wir an den Fußballtagen nicht nur gespielt sondern auch gelernt haben Fußball zu spielen. (Anna)</a:t>
            </a:r>
          </a:p>
          <a:p>
            <a:endParaRPr lang="de-DE" dirty="0">
              <a:latin typeface="+mn-lt"/>
            </a:endParaRPr>
          </a:p>
        </p:txBody>
      </p:sp>
      <p:sp>
        <p:nvSpPr>
          <p:cNvPr id="8" name="Textfeld 7">
            <a:extLst>
              <a:ext uri="{FF2B5EF4-FFF2-40B4-BE49-F238E27FC236}">
                <a16:creationId xmlns:a16="http://schemas.microsoft.com/office/drawing/2014/main" id="{1EBDD08F-C97F-44A3-9745-1E82C16F5C41}"/>
              </a:ext>
            </a:extLst>
          </p:cNvPr>
          <p:cNvSpPr txBox="1"/>
          <p:nvPr/>
        </p:nvSpPr>
        <p:spPr>
          <a:xfrm>
            <a:off x="4704454" y="2989994"/>
            <a:ext cx="2952328" cy="923330"/>
          </a:xfrm>
          <a:prstGeom prst="rect">
            <a:avLst/>
          </a:prstGeom>
          <a:noFill/>
        </p:spPr>
        <p:txBody>
          <a:bodyPr wrap="square" rtlCol="0">
            <a:spAutoFit/>
          </a:bodyPr>
          <a:lstStyle/>
          <a:p>
            <a:r>
              <a:rPr lang="de-DE" i="1" dirty="0">
                <a:latin typeface="+mn-lt"/>
              </a:rPr>
              <a:t>…dass wir auch ungewöhnliche Sportarten machen. (Laura)</a:t>
            </a:r>
          </a:p>
        </p:txBody>
      </p:sp>
      <p:sp>
        <p:nvSpPr>
          <p:cNvPr id="9" name="Textfeld 8">
            <a:extLst>
              <a:ext uri="{FF2B5EF4-FFF2-40B4-BE49-F238E27FC236}">
                <a16:creationId xmlns:a16="http://schemas.microsoft.com/office/drawing/2014/main" id="{3F719F5A-1CB0-4F91-818C-885C4B84CFFB}"/>
              </a:ext>
            </a:extLst>
          </p:cNvPr>
          <p:cNvSpPr txBox="1"/>
          <p:nvPr/>
        </p:nvSpPr>
        <p:spPr>
          <a:xfrm>
            <a:off x="1055440" y="4986977"/>
            <a:ext cx="3096344" cy="1200329"/>
          </a:xfrm>
          <a:prstGeom prst="rect">
            <a:avLst/>
          </a:prstGeom>
          <a:noFill/>
        </p:spPr>
        <p:txBody>
          <a:bodyPr wrap="square" rtlCol="0">
            <a:spAutoFit/>
          </a:bodyPr>
          <a:lstStyle/>
          <a:p>
            <a:r>
              <a:rPr lang="de-DE" i="1" dirty="0">
                <a:latin typeface="+mn-lt"/>
              </a:rPr>
              <a:t>…dass wir  Schneeschuhwandern auf dem Feldberg waren. (</a:t>
            </a:r>
            <a:r>
              <a:rPr lang="de-DE" i="1" dirty="0" err="1">
                <a:latin typeface="+mn-lt"/>
              </a:rPr>
              <a:t>Efsa</a:t>
            </a:r>
            <a:r>
              <a:rPr lang="de-DE" i="1" dirty="0">
                <a:latin typeface="+mn-lt"/>
              </a:rPr>
              <a:t>)</a:t>
            </a:r>
            <a:endParaRPr lang="de-DE" dirty="0">
              <a:latin typeface="+mn-lt"/>
            </a:endParaRPr>
          </a:p>
          <a:p>
            <a:endParaRPr lang="de-DE" dirty="0">
              <a:latin typeface="+mn-lt"/>
            </a:endParaRPr>
          </a:p>
        </p:txBody>
      </p:sp>
      <p:sp>
        <p:nvSpPr>
          <p:cNvPr id="10" name="Textfeld 9">
            <a:extLst>
              <a:ext uri="{FF2B5EF4-FFF2-40B4-BE49-F238E27FC236}">
                <a16:creationId xmlns:a16="http://schemas.microsoft.com/office/drawing/2014/main" id="{37E1C795-2ECC-4324-BA0E-5CFB586E4AEE}"/>
              </a:ext>
            </a:extLst>
          </p:cNvPr>
          <p:cNvSpPr txBox="1"/>
          <p:nvPr/>
        </p:nvSpPr>
        <p:spPr>
          <a:xfrm>
            <a:off x="1055440" y="3232651"/>
            <a:ext cx="2880320" cy="1754326"/>
          </a:xfrm>
          <a:prstGeom prst="rect">
            <a:avLst/>
          </a:prstGeom>
          <a:noFill/>
        </p:spPr>
        <p:txBody>
          <a:bodyPr wrap="square" rtlCol="0">
            <a:spAutoFit/>
          </a:bodyPr>
          <a:lstStyle/>
          <a:p>
            <a:r>
              <a:rPr lang="de-DE" i="1" dirty="0">
                <a:solidFill>
                  <a:schemeClr val="tx2"/>
                </a:solidFill>
                <a:latin typeface="+mn-lt"/>
              </a:rPr>
              <a:t>…dass wir in den zusätzlichen Sportstunden auch mal Spiele gespielt aber auch etwas gelernt haben. (Bianca)</a:t>
            </a:r>
          </a:p>
          <a:p>
            <a:endParaRPr lang="de-DE" dirty="0">
              <a:latin typeface="+mn-lt"/>
            </a:endParaRPr>
          </a:p>
        </p:txBody>
      </p:sp>
      <p:sp>
        <p:nvSpPr>
          <p:cNvPr id="11" name="Textfeld 10">
            <a:extLst>
              <a:ext uri="{FF2B5EF4-FFF2-40B4-BE49-F238E27FC236}">
                <a16:creationId xmlns:a16="http://schemas.microsoft.com/office/drawing/2014/main" id="{35857382-ACE8-48E4-9D17-4574D57358C5}"/>
              </a:ext>
            </a:extLst>
          </p:cNvPr>
          <p:cNvSpPr txBox="1"/>
          <p:nvPr/>
        </p:nvSpPr>
        <p:spPr>
          <a:xfrm>
            <a:off x="7824191" y="3212976"/>
            <a:ext cx="3384375" cy="1200329"/>
          </a:xfrm>
          <a:prstGeom prst="rect">
            <a:avLst/>
          </a:prstGeom>
          <a:noFill/>
        </p:spPr>
        <p:txBody>
          <a:bodyPr wrap="square" rtlCol="0">
            <a:spAutoFit/>
          </a:bodyPr>
          <a:lstStyle/>
          <a:p>
            <a:r>
              <a:rPr lang="de-DE" i="1" dirty="0">
                <a:solidFill>
                  <a:schemeClr val="tx2"/>
                </a:solidFill>
                <a:latin typeface="+mn-lt"/>
              </a:rPr>
              <a:t>…dass wir verschiedene Sportarten kennen lernen und abwechslungsreiche Spiele machen. (Louis)</a:t>
            </a:r>
          </a:p>
        </p:txBody>
      </p:sp>
      <p:sp>
        <p:nvSpPr>
          <p:cNvPr id="12" name="Textfeld 11">
            <a:extLst>
              <a:ext uri="{FF2B5EF4-FFF2-40B4-BE49-F238E27FC236}">
                <a16:creationId xmlns:a16="http://schemas.microsoft.com/office/drawing/2014/main" id="{15103AD8-F693-4047-B67A-BFC2F8902332}"/>
              </a:ext>
            </a:extLst>
          </p:cNvPr>
          <p:cNvSpPr txBox="1"/>
          <p:nvPr/>
        </p:nvSpPr>
        <p:spPr>
          <a:xfrm>
            <a:off x="7891806" y="4963559"/>
            <a:ext cx="3528390" cy="1200329"/>
          </a:xfrm>
          <a:prstGeom prst="rect">
            <a:avLst/>
          </a:prstGeom>
          <a:noFill/>
        </p:spPr>
        <p:txBody>
          <a:bodyPr wrap="square" rtlCol="0">
            <a:spAutoFit/>
          </a:bodyPr>
          <a:lstStyle/>
          <a:p>
            <a:r>
              <a:rPr lang="de-DE" i="1" dirty="0">
                <a:latin typeface="+mn-lt"/>
              </a:rPr>
              <a:t>…dass ich dadurch mehr Zeit mit meinen Freunden in einem „</a:t>
            </a:r>
            <a:r>
              <a:rPr lang="de-DE" i="1" dirty="0" err="1">
                <a:latin typeface="+mn-lt"/>
              </a:rPr>
              <a:t>Spaßfach</a:t>
            </a:r>
            <a:r>
              <a:rPr lang="de-DE" i="1" dirty="0">
                <a:latin typeface="+mn-lt"/>
              </a:rPr>
              <a:t>“ verbringen kann. (Constantin)</a:t>
            </a:r>
          </a:p>
        </p:txBody>
      </p:sp>
    </p:spTree>
    <p:extLst>
      <p:ext uri="{BB962C8B-B14F-4D97-AF65-F5344CB8AC3E}">
        <p14:creationId xmlns:p14="http://schemas.microsoft.com/office/powerpoint/2010/main" val="34015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C2F7A-465C-4636-AB2E-7EB3BE479C71}"/>
              </a:ext>
            </a:extLst>
          </p:cNvPr>
          <p:cNvSpPr>
            <a:spLocks noGrp="1"/>
          </p:cNvSpPr>
          <p:nvPr>
            <p:ph type="title"/>
          </p:nvPr>
        </p:nvSpPr>
        <p:spPr>
          <a:xfrm>
            <a:off x="1007436" y="1062826"/>
            <a:ext cx="10346365" cy="565974"/>
          </a:xfrm>
        </p:spPr>
        <p:txBody>
          <a:bodyPr/>
          <a:lstStyle/>
          <a:p>
            <a:r>
              <a:rPr lang="de-DE" sz="2000" dirty="0">
                <a:solidFill>
                  <a:schemeClr val="tx2"/>
                </a:solidFill>
              </a:rPr>
              <a:t>Ich habe die Sportklasse gewählt, weil…</a:t>
            </a:r>
            <a:endParaRPr lang="de-DE" dirty="0"/>
          </a:p>
        </p:txBody>
      </p:sp>
      <p:sp>
        <p:nvSpPr>
          <p:cNvPr id="4" name="Textfeld 3">
            <a:extLst>
              <a:ext uri="{FF2B5EF4-FFF2-40B4-BE49-F238E27FC236}">
                <a16:creationId xmlns:a16="http://schemas.microsoft.com/office/drawing/2014/main" id="{97A44301-E88A-4F84-ADF3-F5D755D5F602}"/>
              </a:ext>
            </a:extLst>
          </p:cNvPr>
          <p:cNvSpPr txBox="1"/>
          <p:nvPr/>
        </p:nvSpPr>
        <p:spPr>
          <a:xfrm>
            <a:off x="4652662" y="1973475"/>
            <a:ext cx="2811489" cy="1200329"/>
          </a:xfrm>
          <a:prstGeom prst="rect">
            <a:avLst/>
          </a:prstGeom>
          <a:noFill/>
        </p:spPr>
        <p:txBody>
          <a:bodyPr wrap="square" rtlCol="0">
            <a:spAutoFit/>
          </a:bodyPr>
          <a:lstStyle/>
          <a:p>
            <a:r>
              <a:rPr lang="de-DE" i="1" dirty="0">
                <a:solidFill>
                  <a:schemeClr val="tx2"/>
                </a:solidFill>
                <a:latin typeface="+mn-lt"/>
              </a:rPr>
              <a:t>….ich glaube , dass Sport die Denkfähigkeit und Gedächtnisleistung verbessert. (</a:t>
            </a:r>
            <a:r>
              <a:rPr lang="de-DE" i="1" dirty="0" err="1">
                <a:solidFill>
                  <a:schemeClr val="tx2"/>
                </a:solidFill>
                <a:latin typeface="+mn-lt"/>
              </a:rPr>
              <a:t>Abduallah</a:t>
            </a:r>
            <a:r>
              <a:rPr lang="de-DE" i="1" dirty="0">
                <a:solidFill>
                  <a:schemeClr val="tx2"/>
                </a:solidFill>
                <a:latin typeface="+mn-lt"/>
              </a:rPr>
              <a:t>)</a:t>
            </a:r>
          </a:p>
        </p:txBody>
      </p:sp>
      <p:sp>
        <p:nvSpPr>
          <p:cNvPr id="5" name="Textfeld 4">
            <a:extLst>
              <a:ext uri="{FF2B5EF4-FFF2-40B4-BE49-F238E27FC236}">
                <a16:creationId xmlns:a16="http://schemas.microsoft.com/office/drawing/2014/main" id="{CE8B35D5-4175-4602-85D1-EDF9474D4C68}"/>
              </a:ext>
            </a:extLst>
          </p:cNvPr>
          <p:cNvSpPr txBox="1"/>
          <p:nvPr/>
        </p:nvSpPr>
        <p:spPr>
          <a:xfrm>
            <a:off x="977890" y="5059050"/>
            <a:ext cx="3130760" cy="1477328"/>
          </a:xfrm>
          <a:prstGeom prst="rect">
            <a:avLst/>
          </a:prstGeom>
          <a:noFill/>
        </p:spPr>
        <p:txBody>
          <a:bodyPr wrap="square" rtlCol="0">
            <a:spAutoFit/>
          </a:bodyPr>
          <a:lstStyle/>
          <a:p>
            <a:pPr lvl="0"/>
            <a:r>
              <a:rPr lang="de-DE" i="1" dirty="0">
                <a:latin typeface="+mn-lt"/>
              </a:rPr>
              <a:t>… die Bewegungs-/ Zusatzstunden ein toller Ausgleich zum Schulalltag sind. (Amelie und Constantin)</a:t>
            </a:r>
          </a:p>
          <a:p>
            <a:endParaRPr lang="de-DE" dirty="0">
              <a:latin typeface="+mn-lt"/>
            </a:endParaRPr>
          </a:p>
        </p:txBody>
      </p:sp>
      <p:sp>
        <p:nvSpPr>
          <p:cNvPr id="6" name="Textfeld 5">
            <a:extLst>
              <a:ext uri="{FF2B5EF4-FFF2-40B4-BE49-F238E27FC236}">
                <a16:creationId xmlns:a16="http://schemas.microsoft.com/office/drawing/2014/main" id="{B486FDE8-335D-4B9B-B82B-ED9B37D1640D}"/>
              </a:ext>
            </a:extLst>
          </p:cNvPr>
          <p:cNvSpPr txBox="1"/>
          <p:nvPr/>
        </p:nvSpPr>
        <p:spPr>
          <a:xfrm>
            <a:off x="1007436" y="3590535"/>
            <a:ext cx="2784308" cy="1200329"/>
          </a:xfrm>
          <a:prstGeom prst="rect">
            <a:avLst/>
          </a:prstGeom>
          <a:noFill/>
        </p:spPr>
        <p:txBody>
          <a:bodyPr wrap="square" rtlCol="0">
            <a:spAutoFit/>
          </a:bodyPr>
          <a:lstStyle/>
          <a:p>
            <a:r>
              <a:rPr lang="de-DE" i="1" dirty="0">
                <a:solidFill>
                  <a:schemeClr val="tx2"/>
                </a:solidFill>
                <a:latin typeface="+mn-lt"/>
              </a:rPr>
              <a:t>…eine Stunde mehr Sport pro Woche nicht schaden kann. (Tabea)</a:t>
            </a:r>
          </a:p>
          <a:p>
            <a:endParaRPr lang="de-DE" dirty="0">
              <a:latin typeface="+mn-lt"/>
            </a:endParaRPr>
          </a:p>
        </p:txBody>
      </p:sp>
      <p:sp>
        <p:nvSpPr>
          <p:cNvPr id="7" name="Textfeld 6">
            <a:extLst>
              <a:ext uri="{FF2B5EF4-FFF2-40B4-BE49-F238E27FC236}">
                <a16:creationId xmlns:a16="http://schemas.microsoft.com/office/drawing/2014/main" id="{B1CFCC64-EBB9-4F46-9E7D-327A3649936D}"/>
              </a:ext>
            </a:extLst>
          </p:cNvPr>
          <p:cNvSpPr txBox="1"/>
          <p:nvPr/>
        </p:nvSpPr>
        <p:spPr>
          <a:xfrm>
            <a:off x="7677507" y="3596823"/>
            <a:ext cx="3816424" cy="923330"/>
          </a:xfrm>
          <a:prstGeom prst="rect">
            <a:avLst/>
          </a:prstGeom>
          <a:noFill/>
        </p:spPr>
        <p:txBody>
          <a:bodyPr wrap="square" rtlCol="0">
            <a:spAutoFit/>
          </a:bodyPr>
          <a:lstStyle/>
          <a:p>
            <a:r>
              <a:rPr lang="de-DE" i="1" dirty="0">
                <a:solidFill>
                  <a:schemeClr val="tx2"/>
                </a:solidFill>
                <a:latin typeface="+mn-lt"/>
              </a:rPr>
              <a:t>…ich es schön finde , wenn wir mitten im Unterricht sportliche Bewegungspausen machen. (Christian)</a:t>
            </a:r>
          </a:p>
        </p:txBody>
      </p:sp>
      <p:sp>
        <p:nvSpPr>
          <p:cNvPr id="8" name="Textfeld 7">
            <a:extLst>
              <a:ext uri="{FF2B5EF4-FFF2-40B4-BE49-F238E27FC236}">
                <a16:creationId xmlns:a16="http://schemas.microsoft.com/office/drawing/2014/main" id="{40DAF42D-536A-4B7C-B7DA-DC7096FF26B7}"/>
              </a:ext>
            </a:extLst>
          </p:cNvPr>
          <p:cNvSpPr txBox="1"/>
          <p:nvPr/>
        </p:nvSpPr>
        <p:spPr>
          <a:xfrm>
            <a:off x="4384848" y="4996360"/>
            <a:ext cx="3079303" cy="923330"/>
          </a:xfrm>
          <a:prstGeom prst="rect">
            <a:avLst/>
          </a:prstGeom>
          <a:noFill/>
        </p:spPr>
        <p:txBody>
          <a:bodyPr wrap="square" rtlCol="0">
            <a:spAutoFit/>
          </a:bodyPr>
          <a:lstStyle/>
          <a:p>
            <a:r>
              <a:rPr lang="de-DE" i="1" dirty="0">
                <a:solidFill>
                  <a:schemeClr val="tx2"/>
                </a:solidFill>
                <a:latin typeface="+mn-lt"/>
              </a:rPr>
              <a:t>…ich Sport mag und neue Sportarten ausprobieren will. (Maxim)</a:t>
            </a:r>
            <a:endParaRPr lang="de-DE" dirty="0">
              <a:solidFill>
                <a:schemeClr val="tx2"/>
              </a:solidFill>
              <a:latin typeface="+mn-lt"/>
            </a:endParaRPr>
          </a:p>
        </p:txBody>
      </p:sp>
      <p:sp>
        <p:nvSpPr>
          <p:cNvPr id="9" name="Textfeld 8">
            <a:extLst>
              <a:ext uri="{FF2B5EF4-FFF2-40B4-BE49-F238E27FC236}">
                <a16:creationId xmlns:a16="http://schemas.microsoft.com/office/drawing/2014/main" id="{29CFBFFB-C919-4EA4-ABB1-724C89CCAB4B}"/>
              </a:ext>
            </a:extLst>
          </p:cNvPr>
          <p:cNvSpPr txBox="1"/>
          <p:nvPr/>
        </p:nvSpPr>
        <p:spPr>
          <a:xfrm>
            <a:off x="949016" y="1973475"/>
            <a:ext cx="3130760" cy="1200329"/>
          </a:xfrm>
          <a:prstGeom prst="rect">
            <a:avLst/>
          </a:prstGeom>
          <a:noFill/>
        </p:spPr>
        <p:txBody>
          <a:bodyPr wrap="square" rtlCol="0">
            <a:spAutoFit/>
          </a:bodyPr>
          <a:lstStyle/>
          <a:p>
            <a:pPr lvl="0"/>
            <a:r>
              <a:rPr lang="de-DE" i="1" dirty="0">
                <a:latin typeface="+mn-lt"/>
              </a:rPr>
              <a:t>…man viele Ausflüge macht und sich in den Fünfminuten- Pausen auch etwas bewegt.</a:t>
            </a:r>
            <a:endParaRPr lang="de-DE" dirty="0">
              <a:latin typeface="+mn-lt"/>
            </a:endParaRPr>
          </a:p>
          <a:p>
            <a:endParaRPr lang="de-DE" dirty="0">
              <a:latin typeface="+mn-lt"/>
            </a:endParaRPr>
          </a:p>
        </p:txBody>
      </p:sp>
      <p:sp>
        <p:nvSpPr>
          <p:cNvPr id="10" name="Textfeld 9">
            <a:extLst>
              <a:ext uri="{FF2B5EF4-FFF2-40B4-BE49-F238E27FC236}">
                <a16:creationId xmlns:a16="http://schemas.microsoft.com/office/drawing/2014/main" id="{68873EB4-1AE9-4402-B6EC-3B500E666F3F}"/>
              </a:ext>
            </a:extLst>
          </p:cNvPr>
          <p:cNvSpPr txBox="1"/>
          <p:nvPr/>
        </p:nvSpPr>
        <p:spPr>
          <a:xfrm>
            <a:off x="7710806" y="1933225"/>
            <a:ext cx="3892826" cy="1200329"/>
          </a:xfrm>
          <a:prstGeom prst="rect">
            <a:avLst/>
          </a:prstGeom>
          <a:noFill/>
        </p:spPr>
        <p:txBody>
          <a:bodyPr wrap="square" rtlCol="0">
            <a:spAutoFit/>
          </a:bodyPr>
          <a:lstStyle/>
          <a:p>
            <a:r>
              <a:rPr lang="de-DE" i="1" dirty="0">
                <a:latin typeface="+mn-lt"/>
              </a:rPr>
              <a:t>…ich gerne viel Sport mache. Außerdem ist die Skiausfahrt für mich ein Anreiz gewesen, das Sportprofil zu wählen. (Nele)</a:t>
            </a:r>
          </a:p>
        </p:txBody>
      </p:sp>
      <p:sp>
        <p:nvSpPr>
          <p:cNvPr id="11" name="Textfeld 10">
            <a:extLst>
              <a:ext uri="{FF2B5EF4-FFF2-40B4-BE49-F238E27FC236}">
                <a16:creationId xmlns:a16="http://schemas.microsoft.com/office/drawing/2014/main" id="{F8D7418E-B2BA-4715-A8AD-217C5B0DF48A}"/>
              </a:ext>
            </a:extLst>
          </p:cNvPr>
          <p:cNvSpPr txBox="1"/>
          <p:nvPr/>
        </p:nvSpPr>
        <p:spPr>
          <a:xfrm>
            <a:off x="4652662" y="3590535"/>
            <a:ext cx="2016224" cy="646331"/>
          </a:xfrm>
          <a:prstGeom prst="rect">
            <a:avLst/>
          </a:prstGeom>
          <a:noFill/>
        </p:spPr>
        <p:txBody>
          <a:bodyPr wrap="square" rtlCol="0">
            <a:spAutoFit/>
          </a:bodyPr>
          <a:lstStyle/>
          <a:p>
            <a:r>
              <a:rPr lang="de-DE" i="1" dirty="0">
                <a:latin typeface="+mn-lt"/>
              </a:rPr>
              <a:t>…Sport gut für das Teamwork ist. (Ella)</a:t>
            </a:r>
          </a:p>
        </p:txBody>
      </p:sp>
      <p:sp>
        <p:nvSpPr>
          <p:cNvPr id="12" name="Textfeld 11">
            <a:extLst>
              <a:ext uri="{FF2B5EF4-FFF2-40B4-BE49-F238E27FC236}">
                <a16:creationId xmlns:a16="http://schemas.microsoft.com/office/drawing/2014/main" id="{3475929E-2938-4827-AFC3-D7AFA672CD28}"/>
              </a:ext>
            </a:extLst>
          </p:cNvPr>
          <p:cNvSpPr txBox="1"/>
          <p:nvPr/>
        </p:nvSpPr>
        <p:spPr>
          <a:xfrm>
            <a:off x="7464151" y="5013176"/>
            <a:ext cx="3456384" cy="646331"/>
          </a:xfrm>
          <a:prstGeom prst="rect">
            <a:avLst/>
          </a:prstGeom>
          <a:noFill/>
        </p:spPr>
        <p:txBody>
          <a:bodyPr wrap="square" rtlCol="0">
            <a:spAutoFit/>
          </a:bodyPr>
          <a:lstStyle/>
          <a:p>
            <a:r>
              <a:rPr lang="de-DE" i="1" dirty="0">
                <a:latin typeface="+mn-lt"/>
              </a:rPr>
              <a:t>…Sport mir einfach das Gefühl von Freiheit  gibt. (Gloria)</a:t>
            </a:r>
          </a:p>
        </p:txBody>
      </p:sp>
    </p:spTree>
    <p:extLst>
      <p:ext uri="{BB962C8B-B14F-4D97-AF65-F5344CB8AC3E}">
        <p14:creationId xmlns:p14="http://schemas.microsoft.com/office/powerpoint/2010/main" val="342878314"/>
      </p:ext>
    </p:extLst>
  </p:cSld>
  <p:clrMapOvr>
    <a:masterClrMapping/>
  </p:clrMapOvr>
</p:sld>
</file>

<file path=ppt/theme/theme1.xml><?xml version="1.0" encoding="utf-8"?>
<a:theme xmlns:a="http://schemas.openxmlformats.org/drawingml/2006/main" name="Design HCG">
  <a:themeElements>
    <a:clrScheme name="HCGFarben">
      <a:dk1>
        <a:srgbClr val="0B2F46"/>
      </a:dk1>
      <a:lt1>
        <a:sysClr val="window" lastClr="FFFFFF"/>
      </a:lt1>
      <a:dk2>
        <a:srgbClr val="074263"/>
      </a:dk2>
      <a:lt2>
        <a:srgbClr val="FFFFFF"/>
      </a:lt2>
      <a:accent1>
        <a:srgbClr val="0B2F46"/>
      </a:accent1>
      <a:accent2>
        <a:srgbClr val="074263"/>
      </a:accent2>
      <a:accent3>
        <a:srgbClr val="4A7F9E"/>
      </a:accent3>
      <a:accent4>
        <a:srgbClr val="E5A623"/>
      </a:accent4>
      <a:accent5>
        <a:srgbClr val="F37148"/>
      </a:accent5>
      <a:accent6>
        <a:srgbClr val="BF3E26"/>
      </a:accent6>
      <a:hlink>
        <a:srgbClr val="4A7F9E"/>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 HCG" id="{E84792C4-02EF-4E62-8549-20AF08576AA7}" vid="{E014207D-86C8-4BE4-9872-91913D6AA526}"/>
    </a:ext>
  </a:extLst>
</a:theme>
</file>

<file path=docProps/app.xml><?xml version="1.0" encoding="utf-8"?>
<Properties xmlns="http://schemas.openxmlformats.org/officeDocument/2006/extended-properties" xmlns:vt="http://schemas.openxmlformats.org/officeDocument/2006/docPropsVTypes">
  <Template>Design HCG</Template>
  <TotalTime>0</TotalTime>
  <Words>578</Words>
  <Application>Microsoft Office PowerPoint</Application>
  <PresentationFormat>Breitbild</PresentationFormat>
  <Paragraphs>72</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Century Gothic</vt:lpstr>
      <vt:lpstr>Design HCG</vt:lpstr>
      <vt:lpstr>Sport</vt:lpstr>
      <vt:lpstr>Sport</vt:lpstr>
      <vt:lpstr>Sport</vt:lpstr>
      <vt:lpstr>Sport</vt:lpstr>
      <vt:lpstr>Sport</vt:lpstr>
      <vt:lpstr>Sportliche Aktionstage </vt:lpstr>
      <vt:lpstr>Sportlich im Schullandheim und auf Studienfahrten</vt:lpstr>
      <vt:lpstr>Am Sportunterricht gefällt mir …</vt:lpstr>
      <vt:lpstr>Ich habe die Sportklasse gewählt, weil…</vt:lpstr>
      <vt:lpstr>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Mathematik</dc:title>
  <dc:creator>Christina</dc:creator>
  <cp:lastModifiedBy>DE</cp:lastModifiedBy>
  <cp:revision>65</cp:revision>
  <dcterms:created xsi:type="dcterms:W3CDTF">2020-12-19T13:48:09Z</dcterms:created>
  <dcterms:modified xsi:type="dcterms:W3CDTF">2022-10-18T18:10:04Z</dcterms:modified>
</cp:coreProperties>
</file>