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0" r:id="rId2"/>
    <p:sldId id="256" r:id="rId3"/>
    <p:sldId id="257" r:id="rId4"/>
    <p:sldId id="258" r:id="rId5"/>
    <p:sldId id="261" r:id="rId6"/>
    <p:sldId id="259" r:id="rId7"/>
  </p:sldIdLst>
  <p:sldSz cx="12192000" cy="6858000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2420" autoAdjust="0"/>
  </p:normalViewPr>
  <p:slideViewPr>
    <p:cSldViewPr>
      <p:cViewPr>
        <p:scale>
          <a:sx n="62" d="100"/>
          <a:sy n="62" d="100"/>
        </p:scale>
        <p:origin x="82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764CC-A2F3-4BA6-BACD-F9F0C4900AD5}" type="datetimeFigureOut">
              <a:rPr lang="de-DE" smtClean="0"/>
              <a:t>24.02.2022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F087A-C883-4111-B4B9-DD55A5E2C7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4432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F087A-C883-4111-B4B9-DD55A5E2C78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136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3375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4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093912" cy="365125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6" y="980729"/>
            <a:ext cx="10346365" cy="565974"/>
          </a:xfrm>
        </p:spPr>
        <p:txBody>
          <a:bodyPr>
            <a:noAutofit/>
          </a:bodyPr>
          <a:lstStyle>
            <a:lvl1pPr>
              <a:defRPr sz="21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6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5" y="6381330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788"/>
            </a:lvl1pPr>
          </a:lstStyle>
          <a:p>
            <a:fld id="{6537FEA4-F83A-4179-BBDF-BB55DE396F78}" type="datetimeFigureOut">
              <a:rPr lang="de-DE" smtClean="0"/>
              <a:pPr/>
              <a:t>24.02.2022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750"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7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638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60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BC3B62B-2247-4435-90EB-9C4C86118551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4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6" y="6356354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750">
                <a:latin typeface="+mn-lt"/>
              </a:defRPr>
            </a:lvl1pPr>
          </a:lstStyle>
          <a:p>
            <a:fld id="{6537FEA4-F83A-4179-BBDF-BB55DE396F78}" type="datetimeFigureOut">
              <a:rPr lang="de-DE" smtClean="0"/>
              <a:pPr/>
              <a:t>24.02.2022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3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9EC11A-C667-4797-8E2F-23A06237B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Latein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F464183-AC67-42AD-BD54-9747D6A7C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Am HCG Beilstein</a:t>
            </a:r>
          </a:p>
        </p:txBody>
      </p:sp>
    </p:spTree>
    <p:extLst>
      <p:ext uri="{BB962C8B-B14F-4D97-AF65-F5344CB8AC3E}">
        <p14:creationId xmlns:p14="http://schemas.microsoft.com/office/powerpoint/2010/main" val="108349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>
            <a:extLst>
              <a:ext uri="{FF2B5EF4-FFF2-40B4-BE49-F238E27FC236}">
                <a16:creationId xmlns:a16="http://schemas.microsoft.com/office/drawing/2014/main" id="{8DA1C1C6-82BB-4896-BAF0-CC3FB38D3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28"/>
          <a:stretch/>
        </p:blipFill>
        <p:spPr>
          <a:xfrm>
            <a:off x="8869156" y="3940173"/>
            <a:ext cx="2938549" cy="2575013"/>
          </a:xfrm>
        </p:spPr>
      </p:pic>
      <p:sp>
        <p:nvSpPr>
          <p:cNvPr id="8" name="Titel 7">
            <a:extLst>
              <a:ext uri="{FF2B5EF4-FFF2-40B4-BE49-F238E27FC236}">
                <a16:creationId xmlns:a16="http://schemas.microsoft.com/office/drawing/2014/main" id="{AEB62578-34C4-4E1B-A0CA-F2BB76764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4578C31-CC32-4A98-9801-8160D375E882}"/>
              </a:ext>
            </a:extLst>
          </p:cNvPr>
          <p:cNvSpPr txBox="1"/>
          <p:nvPr/>
        </p:nvSpPr>
        <p:spPr>
          <a:xfrm>
            <a:off x="4569300" y="3006535"/>
            <a:ext cx="2506500" cy="1168539"/>
          </a:xfrm>
          <a:prstGeom prst="wedgeEllipseCallout">
            <a:avLst>
              <a:gd name="adj1" fmla="val -56159"/>
              <a:gd name="adj2" fmla="val -5631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Was bedeutet eigentlich „Produkt“?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6D31670-1E7C-4E01-8F36-3D97E9BC1123}"/>
              </a:ext>
            </a:extLst>
          </p:cNvPr>
          <p:cNvSpPr txBox="1"/>
          <p:nvPr/>
        </p:nvSpPr>
        <p:spPr>
          <a:xfrm>
            <a:off x="6362656" y="4024087"/>
            <a:ext cx="2376264" cy="1168539"/>
          </a:xfrm>
          <a:prstGeom prst="wedgeEllipseCallout">
            <a:avLst>
              <a:gd name="adj1" fmla="val 13353"/>
              <a:gd name="adj2" fmla="val 82071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Womit beschäftigt sich ein „Jurist“??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2158CD7-0A61-4458-B163-556DC8CC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7" y="2155067"/>
            <a:ext cx="1248750" cy="216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9068CB7-ADBB-4822-8151-9A9BE064F950}"/>
              </a:ext>
            </a:extLst>
          </p:cNvPr>
          <p:cNvSpPr txBox="1"/>
          <p:nvPr/>
        </p:nvSpPr>
        <p:spPr>
          <a:xfrm rot="16200000">
            <a:off x="537461" y="3134651"/>
            <a:ext cx="182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+mn-lt"/>
              </a:rPr>
              <a:t>Multivitamin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3DBEA01B-5D93-4AC3-8084-FCE2B1FAB7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6"/>
          <a:stretch/>
        </p:blipFill>
        <p:spPr>
          <a:xfrm>
            <a:off x="1014370" y="4554236"/>
            <a:ext cx="2465488" cy="180000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909008FD-7E2C-4896-B51E-52B9C5A2D7E6}"/>
              </a:ext>
            </a:extLst>
          </p:cNvPr>
          <p:cNvSpPr txBox="1"/>
          <p:nvPr/>
        </p:nvSpPr>
        <p:spPr>
          <a:xfrm>
            <a:off x="2449145" y="1811337"/>
            <a:ext cx="1943855" cy="1514773"/>
          </a:xfrm>
          <a:prstGeom prst="wedgeEllipseCallout">
            <a:avLst>
              <a:gd name="adj1" fmla="val -42470"/>
              <a:gd name="adj2" fmla="val 5634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Warum haben viele Produkte so seltsame Namen?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8C1D21-DF14-4574-800A-6F432BC6C7EB}"/>
              </a:ext>
            </a:extLst>
          </p:cNvPr>
          <p:cNvSpPr txBox="1"/>
          <p:nvPr/>
        </p:nvSpPr>
        <p:spPr>
          <a:xfrm>
            <a:off x="4178337" y="4695405"/>
            <a:ext cx="2603470" cy="1514773"/>
          </a:xfrm>
          <a:prstGeom prst="wedgeEllipseCallout">
            <a:avLst>
              <a:gd name="adj1" fmla="val -69121"/>
              <a:gd name="adj2" fmla="val -2015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Warum sind medizinische Fachbegriffe meist auf Latein?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72066C7-88BC-4C46-B578-B476A47CFB8C}"/>
              </a:ext>
            </a:extLst>
          </p:cNvPr>
          <p:cNvSpPr txBox="1"/>
          <p:nvPr/>
        </p:nvSpPr>
        <p:spPr>
          <a:xfrm>
            <a:off x="9880905" y="6642556"/>
            <a:ext cx="9934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+mn-lt"/>
              </a:rPr>
              <a:t>© Ehapa-Verlag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7664E8E-67B2-46EF-BB95-6A2F7461F4C5}"/>
              </a:ext>
            </a:extLst>
          </p:cNvPr>
          <p:cNvSpPr txBox="1"/>
          <p:nvPr/>
        </p:nvSpPr>
        <p:spPr>
          <a:xfrm>
            <a:off x="5220671" y="1710925"/>
            <a:ext cx="4660234" cy="919401"/>
          </a:xfrm>
          <a:prstGeom prst="wedgeRoundRectCallout">
            <a:avLst>
              <a:gd name="adj1" fmla="val 25702"/>
              <a:gd name="adj2" fmla="val 108322"/>
              <a:gd name="adj3" fmla="val 16667"/>
            </a:avLst>
          </a:prstGeom>
          <a:solidFill>
            <a:srgbClr val="FFFFFF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+mn-lt"/>
                <a:cs typeface="Arial" panose="020B0604020202020204" pitchFamily="34" charset="0"/>
              </a:rPr>
              <a:t>QUI INTELLEGIT LINGUAM LATINAM, INTELLEGIT MUNDUM!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AC1C4F9-560D-4DC6-9726-DD08ADF3750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1" r="33200"/>
          <a:stretch/>
        </p:blipFill>
        <p:spPr>
          <a:xfrm rot="5400000">
            <a:off x="2981987" y="3040173"/>
            <a:ext cx="615403" cy="180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231D777-C44B-4EE1-954D-C09D8D847172}"/>
              </a:ext>
            </a:extLst>
          </p:cNvPr>
          <p:cNvSpPr txBox="1"/>
          <p:nvPr/>
        </p:nvSpPr>
        <p:spPr>
          <a:xfrm>
            <a:off x="8400256" y="3356992"/>
            <a:ext cx="2354005" cy="1514773"/>
          </a:xfrm>
          <a:prstGeom prst="wedgeEllipseCallout">
            <a:avLst>
              <a:gd name="adj1" fmla="val -45698"/>
              <a:gd name="adj2" fmla="val 6805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+mn-lt"/>
              </a:rPr>
              <a:t>Was sagt Asterix und was hat er von den Römern gelernt?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BEE37-54AB-4066-BED1-768757A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7" y="1825625"/>
            <a:ext cx="5376596" cy="435133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600" dirty="0">
                <a:latin typeface="MaestroTimes" panose="02000400000000000000" pitchFamily="2" charset="2"/>
              </a:rPr>
              <a:t>Willst du all diese Fragen beantworten können?</a:t>
            </a:r>
          </a:p>
          <a:p>
            <a:pPr marL="0" indent="0" algn="ctr">
              <a:buNone/>
            </a:pPr>
            <a:endParaRPr lang="de-DE" sz="3600" dirty="0"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r>
              <a:rPr lang="de-DE" sz="3600" dirty="0"/>
              <a:t>Am HCG Beilstein kannst du </a:t>
            </a:r>
            <a:r>
              <a:rPr lang="de-DE" sz="3600" u="sng" cap="small" dirty="0"/>
              <a:t>Latein</a:t>
            </a:r>
            <a:r>
              <a:rPr lang="de-DE" sz="3600" dirty="0"/>
              <a:t> als zweite Fremdsprache ab Klasse 7 lernen.</a:t>
            </a:r>
          </a:p>
          <a:p>
            <a:pPr marL="0" indent="0" algn="ctr">
              <a:buNone/>
            </a:pPr>
            <a:r>
              <a:rPr lang="de-DE" sz="3600" i="1" dirty="0"/>
              <a:t>Wir freuen uns auf dich!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5A135A-44BB-407B-AEBF-CE23C69A3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77858"/>
            <a:ext cx="4839006" cy="483900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98985" y="764704"/>
            <a:ext cx="3816424" cy="1143000"/>
          </a:xfrm>
        </p:spPr>
        <p:txBody>
          <a:bodyPr>
            <a:normAutofit fontScale="90000"/>
          </a:bodyPr>
          <a:lstStyle/>
          <a:p>
            <a:pPr algn="l"/>
            <a:r>
              <a:rPr lang="de-DE" sz="4000" dirty="0">
                <a:solidFill>
                  <a:schemeClr val="tx1"/>
                </a:solidFill>
              </a:rPr>
              <a:t>Warum Latein?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007436" y="1825625"/>
            <a:ext cx="10346365" cy="4971824"/>
          </a:xfrm>
        </p:spPr>
        <p:txBody>
          <a:bodyPr>
            <a:normAutofit lnSpcReduction="10000"/>
          </a:bodyPr>
          <a:lstStyle/>
          <a:p>
            <a:pPr marL="271463" indent="-271463"/>
            <a:r>
              <a:rPr lang="de-DE" sz="2400" dirty="0"/>
              <a:t>Der Unterricht ist abwechslungsreich und spannend: </a:t>
            </a:r>
            <a:br>
              <a:rPr lang="de-DE" sz="2400" dirty="0"/>
            </a:br>
            <a:r>
              <a:rPr lang="de-DE" sz="2400" dirty="0"/>
              <a:t>Römisches Leben, Römische Geschichte, Götter der Römer, … 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und das erkunden wir auch selbst z.B. auf Ausflügen</a:t>
            </a:r>
          </a:p>
          <a:p>
            <a:pPr marL="0" indent="0">
              <a:buNone/>
            </a:pPr>
            <a:endParaRPr lang="de-DE" sz="2400" dirty="0"/>
          </a:p>
          <a:p>
            <a:pPr marL="271463" indent="-271463"/>
            <a:r>
              <a:rPr lang="de-DE" sz="2400" dirty="0"/>
              <a:t>Latein ist DIE europäische Sprache und lebt weiter </a:t>
            </a:r>
            <a:br>
              <a:rPr lang="de-DE" sz="2400" dirty="0"/>
            </a:br>
            <a:r>
              <a:rPr lang="de-DE" sz="2400" dirty="0"/>
              <a:t>in Französisch, Spanisch, Italienisch, ...</a:t>
            </a:r>
          </a:p>
          <a:p>
            <a:pPr marL="271463" indent="-271463"/>
            <a:endParaRPr lang="de-DE" sz="2400" dirty="0"/>
          </a:p>
          <a:p>
            <a:pPr marL="271463" indent="-271463"/>
            <a:r>
              <a:rPr lang="de-DE" sz="2400" dirty="0"/>
              <a:t>Wir lernen Grundlagen und Zusammenhänge </a:t>
            </a:r>
            <a:br>
              <a:rPr lang="de-DE" sz="2400" dirty="0"/>
            </a:br>
            <a:r>
              <a:rPr lang="de-DE" sz="2400" dirty="0"/>
              <a:t>von Sprache(n) 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sz="3600" dirty="0">
                <a:sym typeface="Wingdings" panose="05000000000000000000" pitchFamily="2" charset="2"/>
              </a:rPr>
              <a:t>Wer Latein versteht, versteht die Welt!</a:t>
            </a:r>
            <a:endParaRPr lang="de-DE" sz="3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952C674-1A10-4F33-AE95-66E155614E7C}"/>
              </a:ext>
            </a:extLst>
          </p:cNvPr>
          <p:cNvSpPr txBox="1"/>
          <p:nvPr/>
        </p:nvSpPr>
        <p:spPr>
          <a:xfrm>
            <a:off x="7918110" y="5273781"/>
            <a:ext cx="3816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n-lt"/>
              </a:rPr>
              <a:t>Besuch des Römerhauses Walheim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82C5085-2C33-487F-BF5A-93C337CC6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79" y="2728807"/>
            <a:ext cx="3393299" cy="25449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5C725-818B-432F-9412-D048D16D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>
                <a:latin typeface="Aharoni" panose="02010803020104030203" pitchFamily="2" charset="-79"/>
                <a:cs typeface="Aharoni" panose="02010803020104030203" pitchFamily="2" charset="-79"/>
              </a:rPr>
              <a:t>Was tot ist, kann niemals sterben!</a:t>
            </a:r>
            <a:br>
              <a:rPr lang="de-DE" sz="24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BC2156C-E8C0-4A85-B1CA-9260FFE210B8}"/>
              </a:ext>
            </a:extLst>
          </p:cNvPr>
          <p:cNvSpPr txBox="1"/>
          <p:nvPr/>
        </p:nvSpPr>
        <p:spPr>
          <a:xfrm>
            <a:off x="1814109" y="1757685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haroni" panose="02010803020104030203" pitchFamily="2" charset="-79"/>
                <a:cs typeface="Aharoni" panose="02010803020104030203" pitchFamily="2" charset="-79"/>
              </a:rPr>
              <a:t>Bedeutung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7424C7-2D95-40E6-BBD6-33FC4EB8E588}"/>
              </a:ext>
            </a:extLst>
          </p:cNvPr>
          <p:cNvSpPr txBox="1"/>
          <p:nvPr/>
        </p:nvSpPr>
        <p:spPr>
          <a:xfrm>
            <a:off x="5328160" y="1589891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Heraus-forderungen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E4456-6C09-4B36-B203-4DAC7A8937BF}"/>
              </a:ext>
            </a:extLst>
          </p:cNvPr>
          <p:cNvSpPr txBox="1"/>
          <p:nvPr/>
        </p:nvSpPr>
        <p:spPr>
          <a:xfrm>
            <a:off x="8760296" y="1655067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haroni" panose="02010803020104030203" pitchFamily="2" charset="-79"/>
                <a:cs typeface="Aharoni" panose="02010803020104030203" pitchFamily="2" charset="-79"/>
              </a:rPr>
              <a:t>Gewinn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7A6CB7-F281-4B6E-B390-F25A46C98700}"/>
              </a:ext>
            </a:extLst>
          </p:cNvPr>
          <p:cNvSpPr txBox="1"/>
          <p:nvPr/>
        </p:nvSpPr>
        <p:spPr>
          <a:xfrm>
            <a:off x="1007436" y="2348880"/>
            <a:ext cx="3503171" cy="40934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Latein ist DIE Sprache der europäischen Kultur (Fremdwörter, Fachbegriffe, Wissenschaft, Medizin, Biologie etc.)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Sprungbrett für andere romanische Sprachen (Italienisch, Französisch, Spanisch)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War über Jahrhunderte die Sprache der Wissenschaft, Kirche und Gebildeten</a:t>
            </a:r>
            <a:endParaRPr lang="de-DE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120C64B-42E6-435F-9A9A-8EA868AE2AAD}"/>
              </a:ext>
            </a:extLst>
          </p:cNvPr>
          <p:cNvSpPr txBox="1"/>
          <p:nvPr/>
        </p:nvSpPr>
        <p:spPr>
          <a:xfrm>
            <a:off x="4679845" y="2430333"/>
            <a:ext cx="3001550" cy="40934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Primär ein schriftlicher Spracherwerb (dafür ist die Aussprache keine Schwierigkeit)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Regelbasierte und sehr strukturierte Grammatik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Sorgfältiges Lesen und genaues Arbeiten wird geübt (in vielen Berufsfeldern von Vorteil)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03E57D-B9F0-423E-A3B9-2360CD8BFEC6}"/>
              </a:ext>
            </a:extLst>
          </p:cNvPr>
          <p:cNvSpPr txBox="1"/>
          <p:nvPr/>
        </p:nvSpPr>
        <p:spPr>
          <a:xfrm>
            <a:off x="7770935" y="2219350"/>
            <a:ext cx="3582866" cy="44012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Muttersprachliche Kompetenzen werden verbessert (deutsche Grammatik, Ausdrucksfähigkeit, Stilbewusstsein)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Logik und Struktur von Sprache werden durchdrungen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Heutige Kulturen und Gepflogenheiten werden im Spiegel der römischen Kultur beleuchtet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n-lt"/>
                <a:sym typeface="Wingdings" panose="05000000000000000000" pitchFamily="2" charset="2"/>
              </a:rPr>
              <a:t>Latinum (nach Klasse 11)</a:t>
            </a:r>
            <a:endParaRPr lang="de-DE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0EBDBB-8E78-457B-8F4C-BCA39117E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Latein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334590-E357-4779-A75E-5CD16698B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382" y="1954627"/>
            <a:ext cx="537659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a-Latn" sz="5400" dirty="0">
                <a:latin typeface="Aharoni" panose="02010803020104030203" pitchFamily="2" charset="-79"/>
                <a:cs typeface="Aharoni" panose="02010803020104030203" pitchFamily="2" charset="-79"/>
              </a:rPr>
              <a:t>Discipuli linguae Latinae vos salutant!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4CAEFE5-2CBC-4407-983E-F87E8F2A67D7}"/>
              </a:ext>
            </a:extLst>
          </p:cNvPr>
          <p:cNvSpPr txBox="1"/>
          <p:nvPr/>
        </p:nvSpPr>
        <p:spPr>
          <a:xfrm>
            <a:off x="6600056" y="555238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n-lt"/>
              </a:rPr>
              <a:t>Besuch des Limesmuseums Aalen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09F60B2-FB78-4C8B-9B54-DD745A2160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30" y="198884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91343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296</Words>
  <Application>Microsoft Office PowerPoint</Application>
  <PresentationFormat>Breitbild</PresentationFormat>
  <Paragraphs>45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Aharoni</vt:lpstr>
      <vt:lpstr>Arial</vt:lpstr>
      <vt:lpstr>Arial Rounded MT Bold</vt:lpstr>
      <vt:lpstr>Calibri</vt:lpstr>
      <vt:lpstr>Century Gothic</vt:lpstr>
      <vt:lpstr>MaestroTimes</vt:lpstr>
      <vt:lpstr>Wingdings</vt:lpstr>
      <vt:lpstr>Design HCG</vt:lpstr>
      <vt:lpstr>Latein</vt:lpstr>
      <vt:lpstr>Latein</vt:lpstr>
      <vt:lpstr>Latein</vt:lpstr>
      <vt:lpstr>Warum Latein?</vt:lpstr>
      <vt:lpstr>Was tot ist, kann niemals sterben! </vt:lpstr>
      <vt:lpstr>Latein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Mathematik</dc:title>
  <dc:creator>Christina</dc:creator>
  <cp:lastModifiedBy>WTR</cp:lastModifiedBy>
  <cp:revision>27</cp:revision>
  <dcterms:created xsi:type="dcterms:W3CDTF">2020-12-19T13:48:09Z</dcterms:created>
  <dcterms:modified xsi:type="dcterms:W3CDTF">2022-02-24T15:47:18Z</dcterms:modified>
</cp:coreProperties>
</file>