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5" r:id="rId4"/>
    <p:sldId id="258" r:id="rId5"/>
    <p:sldId id="259" r:id="rId6"/>
    <p:sldId id="261" r:id="rId7"/>
    <p:sldId id="260" r:id="rId8"/>
    <p:sldId id="266" r:id="rId9"/>
    <p:sldId id="262" r:id="rId10"/>
    <p:sldId id="263" r:id="rId11"/>
    <p:sldId id="264" r:id="rId12"/>
  </p:sldIdLst>
  <p:sldSz cx="12192000" cy="6858000"/>
  <p:notesSz cx="6797675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C4263"/>
    <a:srgbClr val="0A2F46"/>
    <a:srgbClr val="C03E27"/>
    <a:srgbClr val="F07048"/>
    <a:srgbClr val="E96E09"/>
    <a:srgbClr val="003E6C"/>
    <a:srgbClr val="2F5597"/>
    <a:srgbClr val="003760"/>
    <a:srgbClr val="F89746"/>
    <a:srgbClr val="0043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9" autoAdjust="0"/>
    <p:restoredTop sz="98791" autoAdjust="0"/>
  </p:normalViewPr>
  <p:slideViewPr>
    <p:cSldViewPr>
      <p:cViewPr varScale="1">
        <p:scale>
          <a:sx n="74" d="100"/>
          <a:sy n="74" d="100"/>
        </p:scale>
        <p:origin x="46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93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316" y="7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96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8BB133F-23F2-4118-BD0C-91845997A323}" type="datetime1">
              <a:rPr lang="de-DE" altLang="de-DE"/>
              <a:pPr>
                <a:defRPr/>
              </a:pPr>
              <a:t>20.11.2025</a:t>
            </a:fld>
            <a:endParaRPr lang="de-DE" alt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671"/>
            <a:ext cx="2946400" cy="4969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671"/>
            <a:ext cx="2946400" cy="49696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8189504-D14D-4631-BEF9-2D7E4E87E5C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859958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F30F50-E91B-475C-85BD-F31B332CB862}" type="datetime1">
              <a:rPr lang="de-DE" altLang="de-DE"/>
              <a:pPr>
                <a:defRPr/>
              </a:pPr>
              <a:t>20.11.2025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Textmasterformat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9CB40BB-A2AC-453C-A8BB-A9F9EF009C7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55964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199456" y="1122363"/>
            <a:ext cx="9468544" cy="2387600"/>
          </a:xfrm>
        </p:spPr>
        <p:txBody>
          <a:bodyPr anchor="b" anchorCtr="0"/>
          <a:lstStyle>
            <a:lvl1pPr algn="ctr">
              <a:defRPr sz="4500" b="1">
                <a:solidFill>
                  <a:srgbClr val="0A2F4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199456" y="3602038"/>
            <a:ext cx="9468544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0C4263"/>
                </a:solidFill>
                <a:latin typeface="Century Gothic" panose="020B0502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199456" y="6356352"/>
            <a:ext cx="2381944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093912" cy="365125"/>
          </a:xfr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fld id="{9C6078DD-8CDD-43BF-9528-D60290819F66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86924DED-D754-4B5E-9A87-B12C2EEED4A5}"/>
              </a:ext>
            </a:extLst>
          </p:cNvPr>
          <p:cNvCxnSpPr>
            <a:cxnSpLocks/>
          </p:cNvCxnSpPr>
          <p:nvPr userDrawn="1"/>
        </p:nvCxnSpPr>
        <p:spPr>
          <a:xfrm>
            <a:off x="1199456" y="3501008"/>
            <a:ext cx="9468544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947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7435" y="980729"/>
            <a:ext cx="10346365" cy="565974"/>
          </a:xfrm>
        </p:spPr>
        <p:txBody>
          <a:bodyPr>
            <a:noAutofit/>
          </a:bodyPr>
          <a:lstStyle>
            <a:lvl1pPr>
              <a:defRPr sz="2800">
                <a:solidFill>
                  <a:srgbClr val="0A2F4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007435" y="1825625"/>
            <a:ext cx="10346365" cy="4351338"/>
          </a:xfrm>
        </p:spPr>
        <p:txBody>
          <a:bodyPr/>
          <a:lstStyle>
            <a:lvl1pPr>
              <a:defRPr>
                <a:solidFill>
                  <a:srgbClr val="0C4263"/>
                </a:solidFill>
              </a:defRPr>
            </a:lvl1pPr>
            <a:lvl2pPr>
              <a:defRPr>
                <a:solidFill>
                  <a:srgbClr val="0C4263"/>
                </a:solidFill>
              </a:defRPr>
            </a:lvl2pPr>
            <a:lvl3pPr>
              <a:defRPr>
                <a:solidFill>
                  <a:srgbClr val="0C4263"/>
                </a:solidFill>
              </a:defRPr>
            </a:lvl3pPr>
            <a:lvl4pPr>
              <a:defRPr>
                <a:solidFill>
                  <a:srgbClr val="0C4263"/>
                </a:solidFill>
              </a:defRPr>
            </a:lvl4pPr>
            <a:lvl5pPr>
              <a:defRPr>
                <a:solidFill>
                  <a:srgbClr val="0C4263"/>
                </a:solidFill>
              </a:defRPr>
            </a:lvl5pPr>
          </a:lstStyle>
          <a:p>
            <a:pPr lvl="0"/>
            <a:r>
              <a:rPr lang="de-DE" dirty="0"/>
              <a:t>Textmasterformt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007434" y="6381328"/>
            <a:ext cx="2573965" cy="329125"/>
          </a:xfrm>
          <a:prstGeom prst="rect">
            <a:avLst/>
          </a:prstGeom>
        </p:spPr>
        <p:txBody>
          <a:bodyPr anchor="ctr" anchorCtr="0"/>
          <a:lstStyle>
            <a:lvl1pPr>
              <a:defRPr sz="105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43AB7344-5586-4A44-8CCE-B9A70724292A}"/>
              </a:ext>
            </a:extLst>
          </p:cNvPr>
          <p:cNvCxnSpPr>
            <a:cxnSpLocks/>
          </p:cNvCxnSpPr>
          <p:nvPr userDrawn="1"/>
        </p:nvCxnSpPr>
        <p:spPr>
          <a:xfrm>
            <a:off x="1007434" y="1556792"/>
            <a:ext cx="10346366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5000"/>
            <a:lum/>
          </a:blip>
          <a:srcRect/>
          <a:stretch>
            <a:fillRect l="23000" r="-7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911425" y="942158"/>
            <a:ext cx="10442376" cy="686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Überschrift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1425" y="1825625"/>
            <a:ext cx="104423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1AD6A3-B0CB-4935-946C-E02E23018880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3D87DF2-7891-450A-A208-7B43EED0EEB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329" y="29992"/>
            <a:ext cx="4182776" cy="912167"/>
          </a:xfrm>
          <a:prstGeom prst="rect">
            <a:avLst/>
          </a:prstGeom>
        </p:spPr>
      </p:pic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79569013-CE10-4ADD-9070-2458102F1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424" y="6356352"/>
            <a:ext cx="2669975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21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6F4D1F-5CCF-49F6-864F-743455117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Sportprofil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2DA993A-B72A-4560-A5E6-82F14D87D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Klasse</a:t>
            </a:r>
            <a:r>
              <a:rPr lang="en-GB" dirty="0" smtClean="0"/>
              <a:t> 9-11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07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346365" cy="4530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Das Profilfach (Zitat aus dem Bildungsplan 2016)</a:t>
            </a:r>
          </a:p>
          <a:p>
            <a:pPr marL="0" indent="0">
              <a:buNone/>
            </a:pPr>
            <a:endParaRPr lang="de-DE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„Das Profilfach basiert auf dem gleichen pädagogisch-didaktischen Konzept wie der Pflichtunterricht. Mehr Sport im Unterricht bedeutet, Themenstellungen mit einer größeren Ausführlichkeit zu behandeln sowie neue Aspekte des Phänomens Bewegung, Spiel und Sport zu thematisieren.“ </a:t>
            </a: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“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Im Profilfach bilden folglich zwei Prinzipien 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den Schwerpunkt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DE" sz="2800" u="sng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Vertiefung </a:t>
            </a:r>
            <a:r>
              <a:rPr lang="de-DE" sz="2800" u="sng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und Erweiterung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.“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176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346365" cy="45307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Vertiefung und Erweiterung</a:t>
            </a:r>
          </a:p>
          <a:p>
            <a:pPr marL="0" indent="0">
              <a:buNone/>
            </a:pPr>
            <a:endParaRPr lang="de-DE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motorische Fertigkeiten: höheres technisch-koordinatives Niveau</a:t>
            </a: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sozialer Kontext: Verbesserung des miteinander Agierens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gemeinsames sportliches Handeln</a:t>
            </a:r>
          </a:p>
          <a:p>
            <a:pPr>
              <a:buNone/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	(koedukativer Unterricht)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kognitiv-reflexiver Bereich: umfangreicheres Auseinandersetzen mit dem Sport</a:t>
            </a:r>
          </a:p>
          <a:p>
            <a:pPr>
              <a:buNone/>
            </a:pP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„Unterricht im Profilfach Sport verbindet in altersgerechter Weise die Praxis mit den sporttheoretischen Inhalten.“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6810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921213" cy="4530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Aufbau und Notengebung</a:t>
            </a:r>
            <a:endParaRPr lang="de-DE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de-DE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 Stunden Sportprofil pro Woche</a:t>
            </a:r>
          </a:p>
          <a:p>
            <a:pPr>
              <a:buNone/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1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Stunde reine Theorie + 4 Stunden Praxis (häufig mit Theorieverknüpfung)</a:t>
            </a: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3 Klassenarbeiten pro Schuljahr (evtl. Kurztests)</a:t>
            </a: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Eine Vielzahl von sportpraktischen Noten aus allen Bereichen</a:t>
            </a:r>
          </a:p>
          <a:p>
            <a:pPr>
              <a:buNone/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	</a:t>
            </a:r>
          </a:p>
          <a:p>
            <a:pPr>
              <a:buNone/>
            </a:pPr>
            <a:r>
              <a:rPr lang="de-DE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Theorie : Praxis zählt 1 : 1</a:t>
            </a:r>
            <a:endParaRPr lang="de-DE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4383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921213" cy="4530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Beispielthemen aus dem Bereich Sporttheorie:</a:t>
            </a:r>
            <a:endParaRPr lang="de-DE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de-DE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Anatomie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des Körpers / Sportverletzungen (Klasse 9)</a:t>
            </a:r>
          </a:p>
          <a:p>
            <a:pPr lvl="1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Ernährung im Sport / Doping (Klasse 9)</a:t>
            </a:r>
          </a:p>
          <a:p>
            <a:pPr lvl="1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Trainings- und Bewegungslehre (Klasse 9-11)</a:t>
            </a:r>
          </a:p>
          <a:p>
            <a:pPr lvl="1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 anleiten (Klasse 10)</a:t>
            </a:r>
          </a:p>
          <a:p>
            <a:pPr lvl="1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Sportpsychologie (Klasse 11)</a:t>
            </a:r>
          </a:p>
          <a:p>
            <a:pPr lvl="1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 im sozialen Umfeld, z. B. Sport und Medien (Klasse 11)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9995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921213" cy="45307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Zusatzqualifikation „Sportcoach </a:t>
            </a:r>
            <a:r>
              <a:rPr lang="de-DE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Schule“</a:t>
            </a:r>
          </a:p>
          <a:p>
            <a:pPr marL="0" indent="0">
              <a:buNone/>
            </a:pPr>
            <a:endParaRPr lang="de-DE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Am Ende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der 3 Jahre Profilfach 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erhalten alle Schüler*innen das Zertifikat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„Sportcoach 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Schule“ vom Land Baden-Württemberg, wenn folgende Kriterien erfüllt sind: 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Bestehen einer Klausur mit Aufgaben aus zentralem Aufgabenpool mit mind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Note 4 </a:t>
            </a:r>
          </a:p>
          <a:p>
            <a:pPr algn="just"/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Lehrprobe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der Sportpraxis 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mit mind. Note 4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Vereinspraktikum bzw. Leitung einer Schul-AG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6520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921213" cy="453072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Voraussetzungen unserer Schüler*innen</a:t>
            </a:r>
          </a:p>
          <a:p>
            <a:pPr marL="0" indent="0">
              <a:buNone/>
            </a:pPr>
            <a:endParaRPr lang="de-DE" sz="30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3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Teilnahme an der 4. Stunde Sport in den Klassen 5, 6 und </a:t>
            </a:r>
            <a:r>
              <a:rPr lang="de-DE" sz="3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endParaRPr lang="de-DE" sz="3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3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breitangelegtes sportliches Interesse, Bereitschaft neue Sportarten kennenzulernen</a:t>
            </a:r>
          </a:p>
          <a:p>
            <a:r>
              <a:rPr lang="de-DE" sz="3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körperliche Belastbarkeit (keine Teilbefreiung möglich)</a:t>
            </a:r>
          </a:p>
          <a:p>
            <a:r>
              <a:rPr lang="de-DE" sz="3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Interesse, sich intensiv mit sporttheoretischen Themen zu beschäftigen</a:t>
            </a:r>
          </a:p>
          <a:p>
            <a:pPr>
              <a:buNone/>
            </a:pPr>
            <a:endParaRPr lang="de-DE" sz="3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de-DE" sz="3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Wünschenswerte Voraussetzungen:</a:t>
            </a:r>
          </a:p>
          <a:p>
            <a:r>
              <a:rPr lang="de-DE" sz="3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aktive Mitgliedschaft in einem Sportverein</a:t>
            </a:r>
          </a:p>
          <a:p>
            <a:r>
              <a:rPr lang="de-DE" sz="3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Schwimmabzeichen Bronze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8870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921213" cy="453072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Erwartungen an unsere </a:t>
            </a:r>
            <a:r>
              <a:rPr lang="de-DE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Schüler*innen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gesundheitsförderlicher Lebensstil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Anstrengungsbereitschaft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aktive Teilnahme an außerunterrichtlichen Veranstaltungen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(z.B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2800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Bottwartal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-Marathon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100km-Lauf, Schulradeln…)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Übernahme von Verantwortung in Schule und Verein (z.B.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Leitung einer AG, Jugendtrainer, Sportmentor, …)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8779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921213" cy="4530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Auswahl der Schüler*innen (falls notwendig)</a:t>
            </a:r>
            <a:endParaRPr lang="de-DE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de-DE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Motorischer Sporteingangstest</a:t>
            </a:r>
          </a:p>
          <a:p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Einschätzung des Klassenlehrers über das Sozialverhalten</a:t>
            </a:r>
          </a:p>
          <a:p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Sportnote</a:t>
            </a:r>
          </a:p>
          <a:p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Schulnoten allgemein</a:t>
            </a:r>
          </a:p>
          <a:p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Verhaltensnote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357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59791E-475F-4BF1-9C74-37D8AA08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25624"/>
            <a:ext cx="10921213" cy="45307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Exkursionen / Zusatzmodule</a:t>
            </a:r>
          </a:p>
          <a:p>
            <a:pPr marL="0" indent="0">
              <a:buNone/>
            </a:pPr>
            <a:endParaRPr lang="de-DE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Klasse 9: Schneesport-Exkursion</a:t>
            </a:r>
          </a:p>
          <a:p>
            <a:pPr marL="0" indent="0">
              <a:buNone/>
            </a:pP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(Kosten derzeit ca. 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450</a:t>
            </a: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€)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Klasse 10: schulinterne Sportmentoren-</a:t>
            </a:r>
          </a:p>
          <a:p>
            <a:pPr marL="0" indent="0">
              <a:buNone/>
            </a:pP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Ausbildung (Trainer-Grundlagen)</a:t>
            </a: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Klasse 11:Wassersport-Exkursion</a:t>
            </a:r>
          </a:p>
          <a:p>
            <a:pPr marL="0" indent="0">
              <a:buNone/>
            </a:pP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(Kosten derzeit ca. 400-450€)</a:t>
            </a:r>
          </a:p>
          <a:p>
            <a:pPr marL="0" indent="0">
              <a:buNone/>
            </a:pP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de-DE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0" t="22326" r="4925"/>
          <a:stretch/>
        </p:blipFill>
        <p:spPr>
          <a:xfrm>
            <a:off x="7752184" y="3717032"/>
            <a:ext cx="3888432" cy="269141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655192"/>
            <a:ext cx="3888432" cy="29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2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9F7A81-9D0E-48A6-B9E7-39015A10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Sportprofil am HCG</a:t>
            </a:r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182391-E583-4200-A963-5823867A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7491D0-E532-4F40-81B5-CD7CB97E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C840F-6B41-44ED-AAA4-55C1F9A85CB6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  <p:pic>
        <p:nvPicPr>
          <p:cNvPr id="6" name="Picture 2" descr="http://www.bundeswehr.de/resource/resource/MzEzNTM4MmUzMzMyMmUzMTM1MzMyZTM2MzEzMDMwMzAzMDMwMzAzMDY3NzMzODc1Nzk3YTcxNmMyMDIwMjAyMDIw/image_large.jpg">
            <a:extLst>
              <a:ext uri="{FF2B5EF4-FFF2-40B4-BE49-F238E27FC236}">
                <a16:creationId xmlns:a16="http://schemas.microsoft.com/office/drawing/2014/main" id="{9CD6351B-56D5-415A-9F13-0C45CB1F77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1597540"/>
            <a:ext cx="5324847" cy="3993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3032602" y="567075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s.decker@hcgbeilstein.de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154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HCGFarben">
      <a:dk1>
        <a:srgbClr val="0B2F46"/>
      </a:dk1>
      <a:lt1>
        <a:sysClr val="window" lastClr="FFFFFF"/>
      </a:lt1>
      <a:dk2>
        <a:srgbClr val="074263"/>
      </a:dk2>
      <a:lt2>
        <a:srgbClr val="FFFFFF"/>
      </a:lt2>
      <a:accent1>
        <a:srgbClr val="0B2F46"/>
      </a:accent1>
      <a:accent2>
        <a:srgbClr val="074263"/>
      </a:accent2>
      <a:accent3>
        <a:srgbClr val="4A7F9E"/>
      </a:accent3>
      <a:accent4>
        <a:srgbClr val="E5A623"/>
      </a:accent4>
      <a:accent5>
        <a:srgbClr val="F37148"/>
      </a:accent5>
      <a:accent6>
        <a:srgbClr val="BF3E26"/>
      </a:accent6>
      <a:hlink>
        <a:srgbClr val="4A7F9E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 Powerpoint_HCG_CI.potx" id="{33AA7ED5-2148-440E-9D51-EA5BD6DC66E8}" vid="{8D11A3AB-AECE-4E03-BC23-4F4E909A66C2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Powerpoint_HCG_CI</Template>
  <TotalTime>0</TotalTime>
  <Words>393</Words>
  <Application>Microsoft Office PowerPoint</Application>
  <PresentationFormat>Breitbild</PresentationFormat>
  <Paragraphs>93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ＭＳ Ｐゴシック</vt:lpstr>
      <vt:lpstr>Arial</vt:lpstr>
      <vt:lpstr>Calibri</vt:lpstr>
      <vt:lpstr>Century Gothic</vt:lpstr>
      <vt:lpstr>Wingdings</vt:lpstr>
      <vt:lpstr>Office</vt:lpstr>
      <vt:lpstr>Sportprofil</vt:lpstr>
      <vt:lpstr>Sportprofil am HCG</vt:lpstr>
      <vt:lpstr>Sportprofil am HCG</vt:lpstr>
      <vt:lpstr>Sportprofil am HCG</vt:lpstr>
      <vt:lpstr>Sportprofil am HCG</vt:lpstr>
      <vt:lpstr>Sportprofil am HCG</vt:lpstr>
      <vt:lpstr>Sportprofil am HCG</vt:lpstr>
      <vt:lpstr>Sportprofil am HCG</vt:lpstr>
      <vt:lpstr>Sportprofil am HCG</vt:lpstr>
      <vt:lpstr>Sportprofil am HCG</vt:lpstr>
      <vt:lpstr>Sportprofil am HCG</vt:lpstr>
    </vt:vector>
  </TitlesOfParts>
  <Company>Herzog-Christoph-Gymnasium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Sportprofil</dc:title>
  <dc:creator>de</dc:creator>
  <cp:lastModifiedBy>de</cp:lastModifiedBy>
  <cp:revision>7</cp:revision>
  <cp:lastPrinted>2021-02-18T10:01:26Z</cp:lastPrinted>
  <dcterms:created xsi:type="dcterms:W3CDTF">2025-02-26T15:12:52Z</dcterms:created>
  <dcterms:modified xsi:type="dcterms:W3CDTF">2025-11-20T14:13:38Z</dcterms:modified>
</cp:coreProperties>
</file>