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65" r:id="rId4"/>
    <p:sldId id="259" r:id="rId5"/>
    <p:sldId id="267" r:id="rId6"/>
    <p:sldId id="268" r:id="rId7"/>
    <p:sldId id="269" r:id="rId8"/>
    <p:sldId id="260" r:id="rId9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13" autoAdjust="0"/>
  </p:normalViewPr>
  <p:slideViewPr>
    <p:cSldViewPr>
      <p:cViewPr varScale="1">
        <p:scale>
          <a:sx n="74" d="100"/>
          <a:sy n="74" d="100"/>
        </p:scale>
        <p:origin x="33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11.01.2026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92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11.01.2026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27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11.01.2026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49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.fezer@hcgbeilstein.de" TargetMode="External"/><Relationship Id="rId2" Type="http://schemas.openxmlformats.org/officeDocument/2006/relationships/hyperlink" Target="mailto:s.decker@hcgbeilstein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4F36E-45F9-4A4F-A7D8-1C874D9EF9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4400" dirty="0"/>
              <a:t>Sport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61F5657-D0AA-488D-A2B8-9FC24908D1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247597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83433" y="877638"/>
            <a:ext cx="10369151" cy="746380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accent1">
                    <a:lumMod val="50000"/>
                  </a:schemeClr>
                </a:solidFill>
              </a:rPr>
              <a:t>Sport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34E7A30-6004-4E75-A7ED-EF4228E9D2AA}"/>
              </a:ext>
            </a:extLst>
          </p:cNvPr>
          <p:cNvSpPr/>
          <p:nvPr/>
        </p:nvSpPr>
        <p:spPr>
          <a:xfrm>
            <a:off x="3647730" y="1988840"/>
            <a:ext cx="7704854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4" rIns="74534" bIns="55486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endParaRPr lang="de-DE" sz="1600" dirty="0" smtClean="0">
              <a:solidFill>
                <a:schemeClr val="tx2"/>
              </a:solidFill>
            </a:endParaRPr>
          </a:p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 4 Stunden Sportunterricht </a:t>
            </a:r>
            <a:r>
              <a:rPr lang="de-DE" sz="1600" dirty="0">
                <a:solidFill>
                  <a:schemeClr val="tx2"/>
                </a:solidFill>
              </a:rPr>
              <a:t>für alle </a:t>
            </a:r>
            <a:r>
              <a:rPr lang="de-DE" sz="1600" dirty="0" smtClean="0">
                <a:solidFill>
                  <a:schemeClr val="tx2"/>
                </a:solidFill>
              </a:rPr>
              <a:t>Schüler*innen – </a:t>
            </a:r>
            <a:r>
              <a:rPr lang="de-DE" sz="1600" b="1" dirty="0" smtClean="0">
                <a:solidFill>
                  <a:schemeClr val="tx2"/>
                </a:solidFill>
              </a:rPr>
              <a:t>eine Stunde mehr Sportunterricht als an anderen Gymnasien</a:t>
            </a:r>
            <a:r>
              <a:rPr lang="de-DE" sz="1600" dirty="0" smtClean="0">
                <a:solidFill>
                  <a:schemeClr val="tx2"/>
                </a:solidFill>
              </a:rPr>
              <a:t> </a:t>
            </a:r>
            <a:r>
              <a:rPr lang="de-DE" sz="1600" b="1" dirty="0" smtClean="0">
                <a:solidFill>
                  <a:schemeClr val="tx2"/>
                </a:solidFill>
              </a:rPr>
              <a:t>ohne Sportprofil</a:t>
            </a:r>
            <a:endParaRPr lang="de-DE" sz="1600" b="1" dirty="0">
              <a:solidFill>
                <a:schemeClr val="tx2"/>
              </a:solidFill>
            </a:endParaRPr>
          </a:p>
          <a:p>
            <a:pPr marL="0" lvl="1" defTabSz="444500">
              <a:lnSpc>
                <a:spcPct val="90000"/>
              </a:lnSpc>
              <a:spcAft>
                <a:spcPct val="15000"/>
              </a:spcAft>
            </a:pPr>
            <a:r>
              <a:rPr lang="de-DE" sz="1200" dirty="0">
                <a:solidFill>
                  <a:schemeClr val="tx2"/>
                </a:solidFill>
              </a:rPr>
              <a:t>  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36FAF70-6BD3-4CB2-B1F9-54124A1E88E0}"/>
              </a:ext>
            </a:extLst>
          </p:cNvPr>
          <p:cNvSpPr/>
          <p:nvPr/>
        </p:nvSpPr>
        <p:spPr>
          <a:xfrm>
            <a:off x="983433" y="2132856"/>
            <a:ext cx="2343924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</a:t>
            </a:r>
            <a:r>
              <a:rPr lang="de-DE" sz="2400" dirty="0" smtClean="0"/>
              <a:t>5</a:t>
            </a:r>
            <a:endParaRPr lang="de-DE" sz="2400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FBF8AC6B-BBAB-4F29-BE91-DC40E646FF45}"/>
              </a:ext>
            </a:extLst>
          </p:cNvPr>
          <p:cNvSpPr/>
          <p:nvPr/>
        </p:nvSpPr>
        <p:spPr>
          <a:xfrm>
            <a:off x="3647728" y="3100041"/>
            <a:ext cx="7704854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4" rIns="74534" bIns="55486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600" dirty="0">
                <a:solidFill>
                  <a:schemeClr val="tx2"/>
                </a:solidFill>
              </a:rPr>
              <a:t> 3 Stunden Sport für alle Schüler*innen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FD90C9F-8403-4F80-BD53-008CB0B0BF01}"/>
              </a:ext>
            </a:extLst>
          </p:cNvPr>
          <p:cNvSpPr/>
          <p:nvPr/>
        </p:nvSpPr>
        <p:spPr>
          <a:xfrm>
            <a:off x="983433" y="3212976"/>
            <a:ext cx="2343924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</a:t>
            </a:r>
            <a:r>
              <a:rPr lang="de-DE" sz="2400" dirty="0" smtClean="0"/>
              <a:t>6+7</a:t>
            </a:r>
            <a:endParaRPr lang="de-DE" sz="2400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D6E127C-20BF-45E8-8BB3-322329F893E8}"/>
              </a:ext>
            </a:extLst>
          </p:cNvPr>
          <p:cNvSpPr/>
          <p:nvPr/>
        </p:nvSpPr>
        <p:spPr>
          <a:xfrm>
            <a:off x="3647728" y="4149080"/>
            <a:ext cx="7704854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5" rIns="74534" bIns="55485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600" dirty="0">
                <a:solidFill>
                  <a:schemeClr val="tx2"/>
                </a:solidFill>
              </a:rPr>
              <a:t> </a:t>
            </a:r>
            <a:r>
              <a:rPr lang="de-DE" sz="1600" dirty="0" smtClean="0">
                <a:solidFill>
                  <a:schemeClr val="tx2"/>
                </a:solidFill>
              </a:rPr>
              <a:t>Wahlmöglichkeit: Sport </a:t>
            </a:r>
            <a:r>
              <a:rPr lang="de-DE" sz="1600" dirty="0">
                <a:solidFill>
                  <a:schemeClr val="tx2"/>
                </a:solidFill>
              </a:rPr>
              <a:t>als </a:t>
            </a:r>
            <a:r>
              <a:rPr lang="de-DE" sz="1600" dirty="0" smtClean="0">
                <a:solidFill>
                  <a:schemeClr val="tx2"/>
                </a:solidFill>
              </a:rPr>
              <a:t>Profilfach (je nach Anmeldezahl eventuell Eignungstest) statt   </a:t>
            </a:r>
          </a:p>
          <a:p>
            <a:pPr marL="0" lvl="1" defTabSz="444500">
              <a:lnSpc>
                <a:spcPct val="90000"/>
              </a:lnSpc>
              <a:spcAft>
                <a:spcPct val="15000"/>
              </a:spcAft>
            </a:pPr>
            <a:r>
              <a:rPr lang="de-DE" sz="1600" dirty="0">
                <a:solidFill>
                  <a:schemeClr val="tx2"/>
                </a:solidFill>
              </a:rPr>
              <a:t> </a:t>
            </a:r>
            <a:r>
              <a:rPr lang="de-DE" sz="1600" dirty="0" smtClean="0">
                <a:solidFill>
                  <a:schemeClr val="tx2"/>
                </a:solidFill>
              </a:rPr>
              <a:t>  </a:t>
            </a:r>
            <a:r>
              <a:rPr lang="de-DE" sz="1600" dirty="0" err="1" smtClean="0">
                <a:solidFill>
                  <a:schemeClr val="tx2"/>
                </a:solidFill>
              </a:rPr>
              <a:t>NwT</a:t>
            </a:r>
            <a:r>
              <a:rPr lang="de-DE" sz="1600" dirty="0" smtClean="0">
                <a:solidFill>
                  <a:schemeClr val="tx2"/>
                </a:solidFill>
              </a:rPr>
              <a:t> oder Spanisch </a:t>
            </a:r>
            <a:endParaRPr lang="de-DE" sz="1600" dirty="0" smtClean="0">
              <a:solidFill>
                <a:srgbClr val="FF0000"/>
              </a:solidFill>
            </a:endParaRPr>
          </a:p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Vertiefte </a:t>
            </a:r>
            <a:r>
              <a:rPr lang="de-DE" sz="1600" dirty="0">
                <a:solidFill>
                  <a:schemeClr val="tx2"/>
                </a:solidFill>
              </a:rPr>
              <a:t>Praxis </a:t>
            </a:r>
            <a:r>
              <a:rPr lang="de-DE" sz="1600">
                <a:solidFill>
                  <a:schemeClr val="tx2"/>
                </a:solidFill>
              </a:rPr>
              <a:t>und </a:t>
            </a:r>
            <a:r>
              <a:rPr lang="de-DE" sz="1600" smtClean="0">
                <a:solidFill>
                  <a:schemeClr val="tx2"/>
                </a:solidFill>
              </a:rPr>
              <a:t>zusätzliche </a:t>
            </a:r>
            <a:r>
              <a:rPr lang="de-DE" sz="1600" dirty="0">
                <a:solidFill>
                  <a:schemeClr val="tx2"/>
                </a:solidFill>
              </a:rPr>
              <a:t>Theoriestunden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D5A68691-C433-42E0-AD88-D8DAC1A7AAF9}"/>
              </a:ext>
            </a:extLst>
          </p:cNvPr>
          <p:cNvSpPr/>
          <p:nvPr/>
        </p:nvSpPr>
        <p:spPr>
          <a:xfrm>
            <a:off x="983433" y="4293096"/>
            <a:ext cx="2343924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</a:t>
            </a:r>
            <a:r>
              <a:rPr lang="de-DE" sz="2400" dirty="0" smtClean="0"/>
              <a:t>8-11 </a:t>
            </a:r>
            <a:endParaRPr lang="de-DE" sz="2400" dirty="0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218ADDB1-D1BE-4413-92F7-45DA5FDFAE38}"/>
              </a:ext>
            </a:extLst>
          </p:cNvPr>
          <p:cNvSpPr/>
          <p:nvPr/>
        </p:nvSpPr>
        <p:spPr>
          <a:xfrm>
            <a:off x="983434" y="5337272"/>
            <a:ext cx="2354945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163654" tIns="104599" rIns="163654" bIns="10459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Aft>
                <a:spcPct val="35000"/>
              </a:spcAft>
            </a:pPr>
            <a:r>
              <a:rPr lang="de-DE" sz="2400" dirty="0"/>
              <a:t>Klasse 12-13 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5F096F34-D8D3-4D3D-81DB-CC2C6F585F72}"/>
              </a:ext>
            </a:extLst>
          </p:cNvPr>
          <p:cNvSpPr/>
          <p:nvPr/>
        </p:nvSpPr>
        <p:spPr>
          <a:xfrm>
            <a:off x="3647728" y="5229200"/>
            <a:ext cx="7704854" cy="7463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38101" tIns="55485" rIns="74534" bIns="55485" numCol="1" spcCol="1270" anchor="ctr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600" dirty="0">
                <a:solidFill>
                  <a:schemeClr val="tx2"/>
                </a:solidFill>
              </a:rPr>
              <a:t> Wahlmöglichkeit für alle: </a:t>
            </a:r>
            <a:r>
              <a:rPr lang="de-DE" sz="1600" dirty="0" smtClean="0">
                <a:solidFill>
                  <a:schemeClr val="tx2"/>
                </a:solidFill>
              </a:rPr>
              <a:t>Leistungsfach </a:t>
            </a:r>
            <a:r>
              <a:rPr lang="de-DE" sz="1600" dirty="0">
                <a:solidFill>
                  <a:schemeClr val="tx2"/>
                </a:solidFill>
              </a:rPr>
              <a:t>5-stündig / Basisfach 2-stündig </a:t>
            </a:r>
          </a:p>
          <a:p>
            <a:pPr marL="57150" lvl="1" indent="-57150" defTabSz="444500">
              <a:lnSpc>
                <a:spcPct val="90000"/>
              </a:lnSpc>
              <a:spcAft>
                <a:spcPct val="15000"/>
              </a:spcAft>
              <a:buChar char="•"/>
            </a:pPr>
            <a:r>
              <a:rPr lang="de-DE" sz="1600" dirty="0">
                <a:solidFill>
                  <a:schemeClr val="tx2"/>
                </a:solidFill>
              </a:rPr>
              <a:t> unabhängig vom Profilfach in Klasse </a:t>
            </a:r>
            <a:r>
              <a:rPr lang="de-DE" sz="1600" dirty="0" smtClean="0">
                <a:solidFill>
                  <a:schemeClr val="tx2"/>
                </a:solidFill>
              </a:rPr>
              <a:t>8-11</a:t>
            </a:r>
            <a:endParaRPr lang="de-DE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8063" y="1870812"/>
            <a:ext cx="10345737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u="sng" dirty="0">
                <a:solidFill>
                  <a:schemeClr val="tx2"/>
                </a:solidFill>
              </a:rPr>
              <a:t>Außerunterrichtliche Veranstaltungen im Profilfach:</a:t>
            </a:r>
          </a:p>
          <a:p>
            <a:pPr marL="0" indent="0">
              <a:buNone/>
            </a:pPr>
            <a:endParaRPr lang="de-DE" sz="2800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2"/>
                </a:solidFill>
              </a:rPr>
              <a:t>Klasse 9: Skischullandheim</a:t>
            </a: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2"/>
                </a:solidFill>
              </a:rPr>
              <a:t>Klasse 11: Wassersportexkursion</a:t>
            </a: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FD396443-9E65-4AEB-88FD-792CD9DE8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Sport</a:t>
            </a:r>
          </a:p>
        </p:txBody>
      </p:sp>
    </p:spTree>
    <p:extLst>
      <p:ext uri="{BB962C8B-B14F-4D97-AF65-F5344CB8AC3E}">
        <p14:creationId xmlns:p14="http://schemas.microsoft.com/office/powerpoint/2010/main" val="279729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8063" y="1870812"/>
            <a:ext cx="10345737" cy="28543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e-DE" sz="2400" b="1" dirty="0">
                <a:solidFill>
                  <a:schemeClr val="tx2"/>
                </a:solidFill>
              </a:rPr>
              <a:t>Liebe Grundschüler*innen</a:t>
            </a:r>
            <a:r>
              <a:rPr lang="de-DE" sz="2400" dirty="0">
                <a:solidFill>
                  <a:schemeClr val="tx2"/>
                </a:solidFill>
              </a:rPr>
              <a:t>,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2"/>
                </a:solidFill>
              </a:rPr>
              <a:t>damit ihr einen kleinen Eindruck bekommt, was euch im Sportunterricht am HCG erwartet, haben wir auf den nächsten Seiten ein paar Bilder und Aussagen der „Großen“ zum Sportunterricht </a:t>
            </a:r>
            <a:r>
              <a:rPr lang="de-DE" sz="2400" dirty="0" smtClean="0">
                <a:solidFill>
                  <a:schemeClr val="tx2"/>
                </a:solidFill>
              </a:rPr>
              <a:t>gesammelt</a:t>
            </a:r>
            <a:r>
              <a:rPr lang="de-DE" sz="2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A6BA3952-E18E-472A-9FAF-79C469F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63" y="981075"/>
            <a:ext cx="10345737" cy="56515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>
                <a:solidFill>
                  <a:schemeClr val="accent1">
                    <a:lumMod val="50000"/>
                  </a:schemeClr>
                </a:solidFill>
              </a:rPr>
              <a:t>Sport</a:t>
            </a:r>
          </a:p>
        </p:txBody>
      </p:sp>
    </p:spTree>
    <p:extLst>
      <p:ext uri="{BB962C8B-B14F-4D97-AF65-F5344CB8AC3E}">
        <p14:creationId xmlns:p14="http://schemas.microsoft.com/office/powerpoint/2010/main" val="129740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D9B86F-AA61-4D35-A417-F0C8A7C31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980728"/>
            <a:ext cx="10346365" cy="565974"/>
          </a:xfrm>
        </p:spPr>
        <p:txBody>
          <a:bodyPr/>
          <a:lstStyle/>
          <a:p>
            <a:r>
              <a:rPr lang="de-DE" sz="2800" dirty="0">
                <a:solidFill>
                  <a:schemeClr val="tx1"/>
                </a:solidFill>
              </a:rPr>
              <a:t>Sportliche Aktionstage </a:t>
            </a:r>
          </a:p>
        </p:txBody>
      </p:sp>
      <p:pic>
        <p:nvPicPr>
          <p:cNvPr id="4" name="Picture 4" descr="Urkunde WKIV">
            <a:extLst>
              <a:ext uri="{FF2B5EF4-FFF2-40B4-BE49-F238E27FC236}">
                <a16:creationId xmlns:a16="http://schemas.microsoft.com/office/drawing/2014/main" id="{25433EFB-2C37-4074-98A0-DEBB7E091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5775" y="2205837"/>
            <a:ext cx="2567924" cy="3423898"/>
          </a:xfrm>
          <a:prstGeom prst="rect">
            <a:avLst/>
          </a:prstGeom>
          <a:noFill/>
        </p:spPr>
      </p:pic>
      <p:pic>
        <p:nvPicPr>
          <p:cNvPr id="6" name="Grafik 5" descr="DSCF4509.JPG">
            <a:extLst>
              <a:ext uri="{FF2B5EF4-FFF2-40B4-BE49-F238E27FC236}">
                <a16:creationId xmlns:a16="http://schemas.microsoft.com/office/drawing/2014/main" id="{FB25D250-5CA2-470A-A50F-F9BA07F376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3974"/>
          <a:stretch/>
        </p:blipFill>
        <p:spPr>
          <a:xfrm>
            <a:off x="2397688" y="-513819"/>
            <a:ext cx="392611" cy="253310"/>
          </a:xfrm>
          <a:prstGeom prst="rect">
            <a:avLst/>
          </a:prstGeom>
        </p:spPr>
      </p:pic>
      <p:pic>
        <p:nvPicPr>
          <p:cNvPr id="7" name="Grafik 6" descr="Kinderfußballtag.jpg">
            <a:extLst>
              <a:ext uri="{FF2B5EF4-FFF2-40B4-BE49-F238E27FC236}">
                <a16:creationId xmlns:a16="http://schemas.microsoft.com/office/drawing/2014/main" id="{494ADE6B-2658-425F-AB29-AFE8F1D99E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8163"/>
          <a:stretch/>
        </p:blipFill>
        <p:spPr>
          <a:xfrm>
            <a:off x="1048746" y="4149080"/>
            <a:ext cx="3048339" cy="186953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EEB4011-FED2-4624-9D25-0DFFDB75692E}"/>
              </a:ext>
            </a:extLst>
          </p:cNvPr>
          <p:cNvSpPr txBox="1"/>
          <p:nvPr/>
        </p:nvSpPr>
        <p:spPr>
          <a:xfrm>
            <a:off x="8456170" y="6124385"/>
            <a:ext cx="3616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>
                <a:solidFill>
                  <a:schemeClr val="tx2"/>
                </a:solidFill>
                <a:latin typeface="+mn-lt"/>
              </a:rPr>
              <a:t>Basketball-Aktionstag mit den MHP-Riesen</a:t>
            </a:r>
            <a:endParaRPr lang="de-DE" i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A7C54ED-B978-4448-AE22-F440E84F5F59}"/>
              </a:ext>
            </a:extLst>
          </p:cNvPr>
          <p:cNvSpPr txBox="1"/>
          <p:nvPr/>
        </p:nvSpPr>
        <p:spPr>
          <a:xfrm>
            <a:off x="8400256" y="3733119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>
                <a:solidFill>
                  <a:schemeClr val="tx2"/>
                </a:solidFill>
                <a:latin typeface="+mn-lt"/>
              </a:rPr>
              <a:t>Tennis-Aktionstag in </a:t>
            </a:r>
            <a:r>
              <a:rPr lang="de-DE" i="1" dirty="0" err="1" smtClean="0">
                <a:solidFill>
                  <a:schemeClr val="tx2"/>
                </a:solidFill>
                <a:latin typeface="+mn-lt"/>
              </a:rPr>
              <a:t>Oberstenfeld</a:t>
            </a:r>
            <a:endParaRPr lang="de-DE" i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2FB82D6-B21A-4AF2-A154-B87B54B7E594}"/>
              </a:ext>
            </a:extLst>
          </p:cNvPr>
          <p:cNvSpPr txBox="1"/>
          <p:nvPr/>
        </p:nvSpPr>
        <p:spPr>
          <a:xfrm>
            <a:off x="1007436" y="6029161"/>
            <a:ext cx="3230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>
                <a:solidFill>
                  <a:schemeClr val="tx2"/>
                </a:solidFill>
                <a:latin typeface="+mn-lt"/>
              </a:rPr>
              <a:t>Fußball-Aktionstag </a:t>
            </a:r>
            <a:endParaRPr lang="de-DE" i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2B03561-59D4-44FD-90B8-127C9E77EF46}"/>
              </a:ext>
            </a:extLst>
          </p:cNvPr>
          <p:cNvSpPr txBox="1"/>
          <p:nvPr/>
        </p:nvSpPr>
        <p:spPr>
          <a:xfrm>
            <a:off x="1007436" y="365804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chemeClr val="tx2"/>
                </a:solidFill>
                <a:latin typeface="+mn-lt"/>
              </a:rPr>
              <a:t>WLV-</a:t>
            </a:r>
            <a:r>
              <a:rPr lang="de-DE" i="1" dirty="0" err="1">
                <a:solidFill>
                  <a:schemeClr val="tx2"/>
                </a:solidFill>
                <a:latin typeface="+mn-lt"/>
              </a:rPr>
              <a:t>Youletics</a:t>
            </a:r>
            <a:r>
              <a:rPr lang="de-DE" i="1" dirty="0">
                <a:solidFill>
                  <a:schemeClr val="tx2"/>
                </a:solidFill>
                <a:latin typeface="+mn-lt"/>
              </a:rPr>
              <a:t> am HCG</a:t>
            </a:r>
          </a:p>
        </p:txBody>
      </p:sp>
      <p:pic>
        <p:nvPicPr>
          <p:cNvPr id="12" name="Picture 2" descr="Herzog-Christoph-Gymnasium Beilstein - Aktuelles">
            <a:extLst>
              <a:ext uri="{FF2B5EF4-FFF2-40B4-BE49-F238E27FC236}">
                <a16:creationId xmlns:a16="http://schemas.microsoft.com/office/drawing/2014/main" id="{D6FD90B8-1B73-4829-B567-BE5B44954A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b="18227"/>
          <a:stretch/>
        </p:blipFill>
        <p:spPr bwMode="auto">
          <a:xfrm>
            <a:off x="1048746" y="1775491"/>
            <a:ext cx="3048339" cy="1869533"/>
          </a:xfrm>
          <a:prstGeom prst="rect">
            <a:avLst/>
          </a:prstGeom>
          <a:noFill/>
        </p:spPr>
      </p:pic>
      <p:pic>
        <p:nvPicPr>
          <p:cNvPr id="1026" name="Picture 2" descr="IMG-20231004-WA009046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170" y="1675715"/>
            <a:ext cx="2680390" cy="201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BAktionstag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290" y="4176537"/>
            <a:ext cx="2616150" cy="19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3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2059F-5D32-4179-BBCE-C99851CEA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>
                <a:solidFill>
                  <a:schemeClr val="tx2"/>
                </a:solidFill>
              </a:rPr>
              <a:t>Sportlich im Schullandheim und auf Studienfahrten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99C146D-3DE9-49E7-954C-C612FEBB218E}"/>
              </a:ext>
            </a:extLst>
          </p:cNvPr>
          <p:cNvSpPr txBox="1"/>
          <p:nvPr/>
        </p:nvSpPr>
        <p:spPr>
          <a:xfrm>
            <a:off x="7248128" y="4096669"/>
            <a:ext cx="511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>
                <a:solidFill>
                  <a:schemeClr val="tx2"/>
                </a:solidFill>
                <a:latin typeface="+mn-lt"/>
              </a:rPr>
              <a:t>Skischullandheim Seefeld</a:t>
            </a:r>
            <a:endParaRPr lang="de-DE" i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0" name="Grafik 9" descr="P5140113.JPG">
            <a:extLst>
              <a:ext uri="{FF2B5EF4-FFF2-40B4-BE49-F238E27FC236}">
                <a16:creationId xmlns:a16="http://schemas.microsoft.com/office/drawing/2014/main" id="{33A06675-56FD-4575-9FE8-2D3FD25E0F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8192" b="7193"/>
          <a:stretch/>
        </p:blipFill>
        <p:spPr>
          <a:xfrm rot="5400000">
            <a:off x="4136602" y="2323403"/>
            <a:ext cx="3483319" cy="221056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8865B72-5E94-44A5-BAF0-863054B9511E}"/>
              </a:ext>
            </a:extLst>
          </p:cNvPr>
          <p:cNvSpPr txBox="1"/>
          <p:nvPr/>
        </p:nvSpPr>
        <p:spPr>
          <a:xfrm>
            <a:off x="4740182" y="528908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chemeClr val="tx2"/>
                </a:solidFill>
                <a:latin typeface="+mn-lt"/>
              </a:rPr>
              <a:t>Canyoning in Österreich</a:t>
            </a:r>
          </a:p>
        </p:txBody>
      </p:sp>
      <p:pic>
        <p:nvPicPr>
          <p:cNvPr id="12" name="Grafik 11" descr="P8130080.JPG">
            <a:extLst>
              <a:ext uri="{FF2B5EF4-FFF2-40B4-BE49-F238E27FC236}">
                <a16:creationId xmlns:a16="http://schemas.microsoft.com/office/drawing/2014/main" id="{7024665D-1487-451F-9775-5B4703D73E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8631"/>
          <a:stretch/>
        </p:blipFill>
        <p:spPr>
          <a:xfrm>
            <a:off x="7907020" y="4518991"/>
            <a:ext cx="3096344" cy="188959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8994CA6F-640D-4CB1-8817-0DD730502EB6}"/>
              </a:ext>
            </a:extLst>
          </p:cNvPr>
          <p:cNvSpPr txBox="1"/>
          <p:nvPr/>
        </p:nvSpPr>
        <p:spPr>
          <a:xfrm>
            <a:off x="7923436" y="644436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chemeClr val="tx2"/>
                </a:solidFill>
                <a:latin typeface="+mn-lt"/>
              </a:rPr>
              <a:t>Gruppenspiele im Schullandheim</a:t>
            </a:r>
          </a:p>
        </p:txBody>
      </p:sp>
      <p:pic>
        <p:nvPicPr>
          <p:cNvPr id="2052" name="Picture 4" descr="SLH24_2_cop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690462"/>
            <a:ext cx="3998978" cy="235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89" y="1687027"/>
            <a:ext cx="3505806" cy="2629355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E8865B72-5E94-44A5-BAF0-863054B9511E}"/>
              </a:ext>
            </a:extLst>
          </p:cNvPr>
          <p:cNvSpPr txBox="1"/>
          <p:nvPr/>
        </p:nvSpPr>
        <p:spPr>
          <a:xfrm>
            <a:off x="1108257" y="4449561"/>
            <a:ext cx="3400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>
                <a:solidFill>
                  <a:schemeClr val="tx2"/>
                </a:solidFill>
                <a:latin typeface="+mn-lt"/>
              </a:rPr>
              <a:t>Windsurfen am </a:t>
            </a:r>
            <a:r>
              <a:rPr lang="de-DE" i="1" dirty="0" err="1" smtClean="0">
                <a:solidFill>
                  <a:schemeClr val="tx2"/>
                </a:solidFill>
                <a:latin typeface="+mn-lt"/>
              </a:rPr>
              <a:t>Steinhuder</a:t>
            </a:r>
            <a:r>
              <a:rPr lang="de-DE" i="1" dirty="0" smtClean="0">
                <a:solidFill>
                  <a:schemeClr val="tx2"/>
                </a:solidFill>
                <a:latin typeface="+mn-lt"/>
              </a:rPr>
              <a:t> Meer</a:t>
            </a:r>
            <a:endParaRPr lang="de-DE" i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625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A235-BB83-458C-B77B-8247604D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436" y="1052736"/>
            <a:ext cx="10346365" cy="565974"/>
          </a:xfrm>
        </p:spPr>
        <p:txBody>
          <a:bodyPr/>
          <a:lstStyle/>
          <a:p>
            <a:r>
              <a:rPr lang="de-DE" sz="2000" dirty="0">
                <a:solidFill>
                  <a:schemeClr val="tx2"/>
                </a:solidFill>
              </a:rPr>
              <a:t>Am Sportunterricht gefällt mir …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C3A865C-52BD-4C01-9860-3BF20CA9C72E}"/>
              </a:ext>
            </a:extLst>
          </p:cNvPr>
          <p:cNvSpPr txBox="1"/>
          <p:nvPr/>
        </p:nvSpPr>
        <p:spPr>
          <a:xfrm>
            <a:off x="1055440" y="2032573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latin typeface="+mn-lt"/>
              </a:rPr>
              <a:t>Ich liebe es in der Schule Sport zu machen, weil ich danach immer wach und fit bin. (Louis)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98A4603-1610-418D-AE83-A16DF827408B}"/>
              </a:ext>
            </a:extLst>
          </p:cNvPr>
          <p:cNvSpPr txBox="1"/>
          <p:nvPr/>
        </p:nvSpPr>
        <p:spPr>
          <a:xfrm>
            <a:off x="4722980" y="1842687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chemeClr val="tx2"/>
                </a:solidFill>
                <a:latin typeface="+mn-lt"/>
              </a:rPr>
              <a:t>…dass wir viele tolle Aktionstage gemacht haben. (Amelie)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454DF50-B1A1-409E-8CC3-F20D31242C78}"/>
              </a:ext>
            </a:extLst>
          </p:cNvPr>
          <p:cNvSpPr txBox="1"/>
          <p:nvPr/>
        </p:nvSpPr>
        <p:spPr>
          <a:xfrm>
            <a:off x="1271464" y="4548060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i="1" dirty="0">
                <a:solidFill>
                  <a:schemeClr val="tx2"/>
                </a:solidFill>
                <a:latin typeface="+mn-lt"/>
              </a:rPr>
              <a:t>… dass wir zusätzlich „sportliche“ Ausflüge machen und sich im Sportunterricht häufig Sport</a:t>
            </a:r>
          </a:p>
          <a:p>
            <a:r>
              <a:rPr lang="de-DE" i="1" dirty="0">
                <a:solidFill>
                  <a:schemeClr val="tx2"/>
                </a:solidFill>
                <a:latin typeface="+mn-lt"/>
              </a:rPr>
              <a:t>und Spiel abwechseln. (Constantin)</a:t>
            </a:r>
          </a:p>
          <a:p>
            <a:endParaRPr lang="de-DE" dirty="0"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BC8D2CC-C09F-4654-9943-3722FAF28B55}"/>
              </a:ext>
            </a:extLst>
          </p:cNvPr>
          <p:cNvSpPr txBox="1"/>
          <p:nvPr/>
        </p:nvSpPr>
        <p:spPr>
          <a:xfrm>
            <a:off x="7824191" y="1793197"/>
            <a:ext cx="35296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latin typeface="+mn-lt"/>
              </a:rPr>
              <a:t>…dass wir an den Fußballtagen nicht nur gespielt sondern auch gelernt haben Fußball zu spielen. (Anna)</a:t>
            </a:r>
          </a:p>
          <a:p>
            <a:endParaRPr lang="de-DE" dirty="0"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EBDD08F-C97F-44A3-9745-1E82C16F5C41}"/>
              </a:ext>
            </a:extLst>
          </p:cNvPr>
          <p:cNvSpPr txBox="1"/>
          <p:nvPr/>
        </p:nvSpPr>
        <p:spPr>
          <a:xfrm>
            <a:off x="3072020" y="3369767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latin typeface="+mn-lt"/>
              </a:rPr>
              <a:t>…dass wir auch ungewöhnliche Sportarten machen. (Laura)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5857382-ACE8-48E4-9D17-4574D57358C5}"/>
              </a:ext>
            </a:extLst>
          </p:cNvPr>
          <p:cNvSpPr txBox="1"/>
          <p:nvPr/>
        </p:nvSpPr>
        <p:spPr>
          <a:xfrm>
            <a:off x="7099244" y="3288070"/>
            <a:ext cx="3384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chemeClr val="tx2"/>
                </a:solidFill>
                <a:latin typeface="+mn-lt"/>
              </a:rPr>
              <a:t>…dass wir verschiedene Sportarten kennen lernen und abwechslungsreiche Spiele machen. (Louis)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5103AD8-F693-4047-B67A-BFC2F8902332}"/>
              </a:ext>
            </a:extLst>
          </p:cNvPr>
          <p:cNvSpPr txBox="1"/>
          <p:nvPr/>
        </p:nvSpPr>
        <p:spPr>
          <a:xfrm>
            <a:off x="5735960" y="5201766"/>
            <a:ext cx="3528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latin typeface="+mn-lt"/>
              </a:rPr>
              <a:t>…dass ich dadurch mehr Zeit mit meinen Freunden in einem „</a:t>
            </a:r>
            <a:r>
              <a:rPr lang="de-DE" i="1" dirty="0" err="1">
                <a:latin typeface="+mn-lt"/>
              </a:rPr>
              <a:t>Spaßfach</a:t>
            </a:r>
            <a:r>
              <a:rPr lang="de-DE" i="1" dirty="0">
                <a:latin typeface="+mn-lt"/>
              </a:rPr>
              <a:t>“ verbringen kann. (Constantin)</a:t>
            </a:r>
          </a:p>
        </p:txBody>
      </p:sp>
    </p:spTree>
    <p:extLst>
      <p:ext uri="{BB962C8B-B14F-4D97-AF65-F5344CB8AC3E}">
        <p14:creationId xmlns:p14="http://schemas.microsoft.com/office/powerpoint/2010/main" val="34015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73088" y="692696"/>
            <a:ext cx="6419056" cy="1143000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accent1">
                    <a:lumMod val="50000"/>
                  </a:schemeClr>
                </a:solidFill>
              </a:rPr>
              <a:t>Sport</a:t>
            </a: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983432" y="1870812"/>
            <a:ext cx="10369152" cy="4078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chemeClr val="tx2"/>
                </a:solidFill>
              </a:rPr>
              <a:t>Liebe Eltern</a:t>
            </a:r>
            <a:r>
              <a:rPr lang="de-DE" sz="2400" dirty="0">
                <a:solidFill>
                  <a:schemeClr val="tx2"/>
                </a:solidFill>
              </a:rPr>
              <a:t>, vielleicht haben auch Sie noch Fragen, die Sie uns stellen möchten. Gerne dürfen Sie uns diese an folgende E-Mail Adressen senden. Wir beantworten sie dann schnellst- und bestmöglich.</a:t>
            </a:r>
            <a:br>
              <a:rPr lang="de-DE" sz="2400" dirty="0">
                <a:solidFill>
                  <a:schemeClr val="tx2"/>
                </a:solidFill>
              </a:rPr>
            </a:b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e-DE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s.decker@hcgbeilstein.de</a:t>
            </a:r>
            <a:r>
              <a:rPr lang="de-DE" sz="2400" dirty="0">
                <a:solidFill>
                  <a:schemeClr val="tx1"/>
                </a:solidFill>
              </a:rPr>
              <a:t>, </a:t>
            </a:r>
            <a:r>
              <a:rPr lang="de-DE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j.fezer@hcgbeilstein.de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de-DE" sz="3600" b="1" dirty="0">
                <a:solidFill>
                  <a:schemeClr val="tx2"/>
                </a:solidFill>
              </a:rPr>
              <a:t>Bis bald am HCG Beilstein!</a:t>
            </a:r>
            <a:endParaRPr lang="de-DE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4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325</Words>
  <Application>Microsoft Office PowerPoint</Application>
  <PresentationFormat>Breitbild</PresentationFormat>
  <Paragraphs>52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Design HCG</vt:lpstr>
      <vt:lpstr>Sport</vt:lpstr>
      <vt:lpstr>Sport</vt:lpstr>
      <vt:lpstr>Sport</vt:lpstr>
      <vt:lpstr>Sport</vt:lpstr>
      <vt:lpstr>Sportliche Aktionstage </vt:lpstr>
      <vt:lpstr>Sportlich im Schullandheim und auf Studienfahrten</vt:lpstr>
      <vt:lpstr>Am Sportunterricht gefällt mir …</vt:lpstr>
      <vt:lpstr>Sport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de</cp:lastModifiedBy>
  <cp:revision>75</cp:revision>
  <dcterms:created xsi:type="dcterms:W3CDTF">2020-12-19T13:48:09Z</dcterms:created>
  <dcterms:modified xsi:type="dcterms:W3CDTF">2026-01-11T14:47:40Z</dcterms:modified>
</cp:coreProperties>
</file>