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4" r:id="rId2"/>
    <p:sldId id="259" r:id="rId3"/>
    <p:sldId id="263" r:id="rId4"/>
    <p:sldId id="258" r:id="rId5"/>
    <p:sldId id="257" r:id="rId6"/>
    <p:sldId id="262" r:id="rId7"/>
    <p:sldId id="261" r:id="rId8"/>
    <p:sldId id="260" r:id="rId9"/>
    <p:sldId id="256" r:id="rId10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713" autoAdjust="0"/>
  </p:normalViewPr>
  <p:slideViewPr>
    <p:cSldViewPr>
      <p:cViewPr varScale="1">
        <p:scale>
          <a:sx n="60" d="100"/>
          <a:sy n="60" d="100"/>
        </p:scale>
        <p:origin x="836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53CB8-01F5-4430-A4BA-6F0A8861DD92}" type="datetimeFigureOut">
              <a:rPr lang="de-DE" smtClean="0"/>
              <a:t>28.01.2022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DE94F-C3DB-40E9-99CC-209225CC6F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44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DE94F-C3DB-40E9-99CC-209225CC6FA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95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199456" y="1122363"/>
            <a:ext cx="9468544" cy="2387600"/>
          </a:xfrm>
        </p:spPr>
        <p:txBody>
          <a:bodyPr anchor="b" anchorCtr="0"/>
          <a:lstStyle>
            <a:lvl1pPr algn="ctr">
              <a:defRPr sz="3375" b="1">
                <a:solidFill>
                  <a:srgbClr val="0A2F4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602038"/>
            <a:ext cx="94685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C4263"/>
                </a:solidFill>
                <a:latin typeface="Century Gothic" panose="020B0502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 dirty="0"/>
              <a:t>Untertitel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99456" y="6356354"/>
            <a:ext cx="2381944" cy="365125"/>
          </a:xfrm>
          <a:prstGeom prst="rect">
            <a:avLst/>
          </a:prstGeom>
        </p:spPr>
        <p:txBody>
          <a:bodyPr anchor="ctr" anchorCtr="0"/>
          <a:lstStyle>
            <a:lvl1pPr>
              <a:defRPr sz="750">
                <a:latin typeface="+mn-lt"/>
              </a:defRPr>
            </a:lvl1pPr>
          </a:lstStyle>
          <a:p>
            <a:fld id="{6537FEA4-F83A-4179-BBDF-BB55DE396F78}" type="datetimeFigureOut">
              <a:rPr lang="de-DE" smtClean="0"/>
              <a:pPr/>
              <a:t>28.01.2022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750"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093912" cy="365125"/>
          </a:xfrm>
        </p:spPr>
        <p:txBody>
          <a:bodyPr/>
          <a:lstStyle>
            <a:lvl1pPr>
              <a:defRPr sz="750">
                <a:latin typeface="+mn-lt"/>
              </a:defRPr>
            </a:lvl1pPr>
          </a:lstStyle>
          <a:p>
            <a:fld id="{7BC3B62B-2247-4435-90EB-9C4C86118551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924DED-D754-4B5E-9A87-B12C2EEED4A5}"/>
              </a:ext>
            </a:extLst>
          </p:cNvPr>
          <p:cNvCxnSpPr>
            <a:cxnSpLocks/>
          </p:cNvCxnSpPr>
          <p:nvPr/>
        </p:nvCxnSpPr>
        <p:spPr>
          <a:xfrm>
            <a:off x="1199456" y="3501008"/>
            <a:ext cx="946854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08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7436" y="980729"/>
            <a:ext cx="10346365" cy="565974"/>
          </a:xfrm>
        </p:spPr>
        <p:txBody>
          <a:bodyPr>
            <a:noAutofit/>
          </a:bodyPr>
          <a:lstStyle>
            <a:lvl1pPr>
              <a:defRPr sz="2100">
                <a:solidFill>
                  <a:srgbClr val="0A2F4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7436" y="1825625"/>
            <a:ext cx="10346365" cy="4351338"/>
          </a:xfrm>
        </p:spPr>
        <p:txBody>
          <a:bodyPr/>
          <a:lstStyle>
            <a:lvl1pPr>
              <a:defRPr>
                <a:solidFill>
                  <a:srgbClr val="0C4263"/>
                </a:solidFill>
              </a:defRPr>
            </a:lvl1pPr>
            <a:lvl2pPr>
              <a:defRPr>
                <a:solidFill>
                  <a:srgbClr val="0C4263"/>
                </a:solidFill>
              </a:defRPr>
            </a:lvl2pPr>
            <a:lvl3pPr>
              <a:defRPr>
                <a:solidFill>
                  <a:srgbClr val="0C4263"/>
                </a:solidFill>
              </a:defRPr>
            </a:lvl3pPr>
            <a:lvl4pPr>
              <a:defRPr>
                <a:solidFill>
                  <a:srgbClr val="0C4263"/>
                </a:solidFill>
              </a:defRPr>
            </a:lvl4pPr>
            <a:lvl5pPr>
              <a:defRPr>
                <a:solidFill>
                  <a:srgbClr val="0C4263"/>
                </a:solidFill>
              </a:defRPr>
            </a:lvl5pPr>
          </a:lstStyle>
          <a:p>
            <a:pPr lvl="0"/>
            <a:r>
              <a:rPr lang="de-DE" dirty="0"/>
              <a:t>Textmasterformt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07435" y="6381330"/>
            <a:ext cx="2573965" cy="329125"/>
          </a:xfrm>
          <a:prstGeom prst="rect">
            <a:avLst/>
          </a:prstGeom>
        </p:spPr>
        <p:txBody>
          <a:bodyPr anchor="ctr" anchorCtr="0"/>
          <a:lstStyle>
            <a:lvl1pPr>
              <a:defRPr sz="788"/>
            </a:lvl1pPr>
          </a:lstStyle>
          <a:p>
            <a:fld id="{6537FEA4-F83A-4179-BBDF-BB55DE396F78}" type="datetimeFigureOut">
              <a:rPr lang="de-DE" smtClean="0"/>
              <a:pPr/>
              <a:t>28.01.2022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750"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50">
                <a:latin typeface="+mn-lt"/>
              </a:defRPr>
            </a:lvl1pPr>
          </a:lstStyle>
          <a:p>
            <a:fld id="{7BC3B62B-2247-4435-90EB-9C4C86118551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3AB7344-5586-4A44-8CCE-B9A70724292A}"/>
              </a:ext>
            </a:extLst>
          </p:cNvPr>
          <p:cNvCxnSpPr>
            <a:cxnSpLocks/>
          </p:cNvCxnSpPr>
          <p:nvPr/>
        </p:nvCxnSpPr>
        <p:spPr>
          <a:xfrm>
            <a:off x="1007434" y="1556792"/>
            <a:ext cx="10346367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 l="23000" r="-7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11425" y="942160"/>
            <a:ext cx="10442376" cy="686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1425" y="1825625"/>
            <a:ext cx="10442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BC3B62B-2247-4435-90EB-9C4C86118551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3D87DF2-7891-450A-A208-7B43EED0EEB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9" y="29994"/>
            <a:ext cx="4182776" cy="912167"/>
          </a:xfrm>
          <a:prstGeom prst="rect">
            <a:avLst/>
          </a:prstGeom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9569013-CE10-4ADD-9070-2458102F1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6" y="6356354"/>
            <a:ext cx="2669975" cy="365125"/>
          </a:xfrm>
          <a:prstGeom prst="rect">
            <a:avLst/>
          </a:prstGeom>
        </p:spPr>
        <p:txBody>
          <a:bodyPr anchor="ctr" anchorCtr="0"/>
          <a:lstStyle>
            <a:lvl1pPr>
              <a:defRPr sz="750">
                <a:latin typeface="+mn-lt"/>
              </a:defRPr>
            </a:lvl1pPr>
          </a:lstStyle>
          <a:p>
            <a:fld id="{6537FEA4-F83A-4179-BBDF-BB55DE396F78}" type="datetimeFigureOut">
              <a:rPr lang="de-DE" smtClean="0"/>
              <a:pPr/>
              <a:t>28.01.2022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49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ashforge.com/product-detail/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hyperlink" Target="https://www.siemens-gymnasium-berlin.de/arduino-projekt-retro-music-player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cA3EhtKy6eQ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69D9E-C797-4E7A-8DFC-FEE15BA01A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Naturwissenschaft und Technik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3924645-CABB-4946-AE1F-920D43F6A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Am HCG Beilstein</a:t>
            </a:r>
          </a:p>
        </p:txBody>
      </p:sp>
    </p:spTree>
    <p:extLst>
      <p:ext uri="{BB962C8B-B14F-4D97-AF65-F5344CB8AC3E}">
        <p14:creationId xmlns:p14="http://schemas.microsoft.com/office/powerpoint/2010/main" val="175636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6162" y="710996"/>
            <a:ext cx="641905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4000" dirty="0">
                <a:solidFill>
                  <a:schemeClr val="tx1"/>
                </a:solidFill>
              </a:rPr>
              <a:t>Das Fach </a:t>
            </a:r>
            <a:r>
              <a:rPr lang="de-DE" sz="4000" dirty="0" err="1">
                <a:solidFill>
                  <a:schemeClr val="tx1"/>
                </a:solidFill>
              </a:rPr>
              <a:t>NwT</a:t>
            </a:r>
            <a:r>
              <a:rPr lang="de-DE" sz="4000" dirty="0">
                <a:solidFill>
                  <a:schemeClr val="tx1"/>
                </a:solidFill>
              </a:rPr>
              <a:t> stellt sich vor!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D84BBDA-0DA3-40BE-9BAB-79594F99B3DA}"/>
              </a:ext>
            </a:extLst>
          </p:cNvPr>
          <p:cNvGrpSpPr/>
          <p:nvPr/>
        </p:nvGrpSpPr>
        <p:grpSpPr>
          <a:xfrm>
            <a:off x="2182127" y="2257534"/>
            <a:ext cx="8051552" cy="4535238"/>
            <a:chOff x="323528" y="1769593"/>
            <a:chExt cx="8051552" cy="4535238"/>
          </a:xfrm>
        </p:grpSpPr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A0D1312E-5F9E-4DA1-83CB-5647A84B001C}"/>
                </a:ext>
              </a:extLst>
            </p:cNvPr>
            <p:cNvCxnSpPr/>
            <p:nvPr/>
          </p:nvCxnSpPr>
          <p:spPr>
            <a:xfrm>
              <a:off x="382192" y="5162549"/>
              <a:ext cx="79928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C80AF60-5FFD-4FDE-B739-03847CB66689}"/>
                </a:ext>
              </a:extLst>
            </p:cNvPr>
            <p:cNvSpPr txBox="1"/>
            <p:nvPr/>
          </p:nvSpPr>
          <p:spPr>
            <a:xfrm>
              <a:off x="428658" y="47371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dirty="0">
                  <a:solidFill>
                    <a:prstClr val="white">
                      <a:lumMod val="75000"/>
                    </a:prstClr>
                  </a:solidFill>
                  <a:latin typeface="Calibri" panose="020F0502020204030204"/>
                </a:rPr>
                <a:t>7</a:t>
              </a:r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D6632EE0-D64B-4694-B760-A0C4E1680054}"/>
                </a:ext>
              </a:extLst>
            </p:cNvPr>
            <p:cNvCxnSpPr/>
            <p:nvPr/>
          </p:nvCxnSpPr>
          <p:spPr>
            <a:xfrm>
              <a:off x="382192" y="4596143"/>
              <a:ext cx="79928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1BE680E-BE80-4EBF-A69C-AA5DE747F8F2}"/>
                </a:ext>
              </a:extLst>
            </p:cNvPr>
            <p:cNvSpPr txBox="1"/>
            <p:nvPr/>
          </p:nvSpPr>
          <p:spPr>
            <a:xfrm>
              <a:off x="428658" y="413906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dirty="0">
                  <a:solidFill>
                    <a:prstClr val="white">
                      <a:lumMod val="75000"/>
                    </a:prstClr>
                  </a:solidFill>
                  <a:latin typeface="Calibri" panose="020F0502020204030204"/>
                </a:rPr>
                <a:t>8</a:t>
              </a: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A22C40EB-1C47-4D2A-A059-7F2CD9AC9FC2}"/>
                </a:ext>
              </a:extLst>
            </p:cNvPr>
            <p:cNvCxnSpPr/>
            <p:nvPr/>
          </p:nvCxnSpPr>
          <p:spPr>
            <a:xfrm>
              <a:off x="382192" y="4013823"/>
              <a:ext cx="79928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1E67C99-6088-4E2F-A781-E9F5061119AB}"/>
                </a:ext>
              </a:extLst>
            </p:cNvPr>
            <p:cNvSpPr txBox="1"/>
            <p:nvPr/>
          </p:nvSpPr>
          <p:spPr>
            <a:xfrm>
              <a:off x="428658" y="357252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dirty="0">
                  <a:solidFill>
                    <a:prstClr val="white">
                      <a:lumMod val="75000"/>
                    </a:prstClr>
                  </a:solidFill>
                  <a:latin typeface="Calibri" panose="020F0502020204030204"/>
                </a:rPr>
                <a:t>9</a:t>
              </a:r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287F2321-22FA-4E7D-B637-CFC3A80EC36A}"/>
                </a:ext>
              </a:extLst>
            </p:cNvPr>
            <p:cNvCxnSpPr/>
            <p:nvPr/>
          </p:nvCxnSpPr>
          <p:spPr>
            <a:xfrm>
              <a:off x="382192" y="3431502"/>
              <a:ext cx="79928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8D14639-3405-4535-B0F5-25D27BBC25AD}"/>
                </a:ext>
              </a:extLst>
            </p:cNvPr>
            <p:cNvSpPr txBox="1"/>
            <p:nvPr/>
          </p:nvSpPr>
          <p:spPr>
            <a:xfrm>
              <a:off x="323528" y="299114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dirty="0">
                  <a:solidFill>
                    <a:prstClr val="white">
                      <a:lumMod val="75000"/>
                    </a:prstClr>
                  </a:solidFill>
                  <a:latin typeface="Calibri" panose="020F0502020204030204"/>
                </a:rPr>
                <a:t>10</a:t>
              </a:r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651C732C-110B-4EE5-A8DE-0A3C8797151B}"/>
                </a:ext>
              </a:extLst>
            </p:cNvPr>
            <p:cNvCxnSpPr/>
            <p:nvPr/>
          </p:nvCxnSpPr>
          <p:spPr>
            <a:xfrm>
              <a:off x="382192" y="2849182"/>
              <a:ext cx="79928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CA31C21-6E73-4428-9252-45039D9DCB12}"/>
                </a:ext>
              </a:extLst>
            </p:cNvPr>
            <p:cNvSpPr txBox="1"/>
            <p:nvPr/>
          </p:nvSpPr>
          <p:spPr>
            <a:xfrm>
              <a:off x="323528" y="24097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dirty="0">
                  <a:solidFill>
                    <a:prstClr val="white">
                      <a:lumMod val="75000"/>
                    </a:prstClr>
                  </a:solidFill>
                  <a:latin typeface="Calibri" panose="020F0502020204030204"/>
                </a:rPr>
                <a:t>11</a:t>
              </a:r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93C03835-898B-4ED9-8FE3-9618579DCB66}"/>
                </a:ext>
              </a:extLst>
            </p:cNvPr>
            <p:cNvCxnSpPr/>
            <p:nvPr/>
          </p:nvCxnSpPr>
          <p:spPr>
            <a:xfrm>
              <a:off x="382192" y="2266861"/>
              <a:ext cx="79928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A8F5F3A-8E2A-4684-8426-E66DA3F20BC0}"/>
                </a:ext>
              </a:extLst>
            </p:cNvPr>
            <p:cNvSpPr txBox="1"/>
            <p:nvPr/>
          </p:nvSpPr>
          <p:spPr>
            <a:xfrm>
              <a:off x="323528" y="176959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dirty="0">
                  <a:solidFill>
                    <a:prstClr val="white">
                      <a:lumMod val="75000"/>
                    </a:prstClr>
                  </a:solidFill>
                  <a:latin typeface="Calibri" panose="020F0502020204030204"/>
                </a:rPr>
                <a:t>12</a:t>
              </a: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92649898-E5D8-4175-A9E7-12628F063BC3}"/>
                </a:ext>
              </a:extLst>
            </p:cNvPr>
            <p:cNvCxnSpPr/>
            <p:nvPr/>
          </p:nvCxnSpPr>
          <p:spPr>
            <a:xfrm>
              <a:off x="382192" y="6304831"/>
              <a:ext cx="79928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E678903-1870-4638-804C-3CDA9D4FAF75}"/>
                </a:ext>
              </a:extLst>
            </p:cNvPr>
            <p:cNvSpPr txBox="1"/>
            <p:nvPr/>
          </p:nvSpPr>
          <p:spPr>
            <a:xfrm>
              <a:off x="428658" y="58794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dirty="0">
                  <a:solidFill>
                    <a:prstClr val="white">
                      <a:lumMod val="75000"/>
                    </a:prstClr>
                  </a:solidFill>
                  <a:latin typeface="Calibri" panose="020F0502020204030204"/>
                </a:rPr>
                <a:t>5</a:t>
              </a: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4B0427D-0A20-4D90-82FC-E894F23035EC}"/>
                </a:ext>
              </a:extLst>
            </p:cNvPr>
            <p:cNvCxnSpPr/>
            <p:nvPr/>
          </p:nvCxnSpPr>
          <p:spPr>
            <a:xfrm>
              <a:off x="382192" y="5738425"/>
              <a:ext cx="799288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D8A19CA-D402-4BBA-9677-B077567BBA00}"/>
                </a:ext>
              </a:extLst>
            </p:cNvPr>
            <p:cNvSpPr txBox="1"/>
            <p:nvPr/>
          </p:nvSpPr>
          <p:spPr>
            <a:xfrm>
              <a:off x="428658" y="528456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dirty="0">
                  <a:solidFill>
                    <a:prstClr val="white">
                      <a:lumMod val="75000"/>
                    </a:prstClr>
                  </a:solidFill>
                  <a:latin typeface="Calibri" panose="020F0502020204030204"/>
                </a:rPr>
                <a:t>6</a:t>
              </a:r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BA3DED2-3B9F-4B21-BBF3-226373703F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09" r="1" b="55918"/>
          <a:stretch/>
        </p:blipFill>
        <p:spPr>
          <a:xfrm rot="16200000">
            <a:off x="4811067" y="707709"/>
            <a:ext cx="3270476" cy="5845116"/>
          </a:xfrm>
          <a:prstGeom prst="rect">
            <a:avLst/>
          </a:prstGeom>
          <a:ln>
            <a:noFill/>
          </a:ln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9AD8F48-FAAE-4440-91A5-4088CBDEFAE8}"/>
              </a:ext>
            </a:extLst>
          </p:cNvPr>
          <p:cNvGrpSpPr/>
          <p:nvPr/>
        </p:nvGrpSpPr>
        <p:grpSpPr>
          <a:xfrm>
            <a:off x="4049350" y="1665704"/>
            <a:ext cx="4824536" cy="1259240"/>
            <a:chOff x="2097137" y="765604"/>
            <a:chExt cx="4824536" cy="1259240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2F93AA17-4E17-4CC5-B428-9D74DEE52955}"/>
                </a:ext>
              </a:extLst>
            </p:cNvPr>
            <p:cNvSpPr/>
            <p:nvPr/>
          </p:nvSpPr>
          <p:spPr>
            <a:xfrm>
              <a:off x="2097137" y="765604"/>
              <a:ext cx="4824536" cy="79208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de-DE" sz="4400" dirty="0">
                  <a:solidFill>
                    <a:prstClr val="white"/>
                  </a:solidFill>
                  <a:latin typeface="Calibri" panose="020F0502020204030204"/>
                </a:rPr>
                <a:t>Naturwissenschaft</a:t>
              </a:r>
            </a:p>
          </p:txBody>
        </p:sp>
        <p:sp>
          <p:nvSpPr>
            <p:cNvPr id="27" name="Pfeil nach unten 6">
              <a:extLst>
                <a:ext uri="{FF2B5EF4-FFF2-40B4-BE49-F238E27FC236}">
                  <a16:creationId xmlns:a16="http://schemas.microsoft.com/office/drawing/2014/main" id="{8ADA756B-67AB-4A75-A86F-99AA06467CFD}"/>
                </a:ext>
              </a:extLst>
            </p:cNvPr>
            <p:cNvSpPr/>
            <p:nvPr/>
          </p:nvSpPr>
          <p:spPr>
            <a:xfrm>
              <a:off x="3131840" y="1579021"/>
              <a:ext cx="648072" cy="445823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EC06D9D-607C-4041-9F12-F6C67C83A861}"/>
              </a:ext>
            </a:extLst>
          </p:cNvPr>
          <p:cNvGrpSpPr/>
          <p:nvPr/>
        </p:nvGrpSpPr>
        <p:grpSpPr>
          <a:xfrm>
            <a:off x="4606601" y="4764973"/>
            <a:ext cx="4824536" cy="1904386"/>
            <a:chOff x="2922788" y="346356"/>
            <a:chExt cx="4824536" cy="153741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EE200C90-05CA-4D7D-BDEB-67B399FE1F7C}"/>
                </a:ext>
              </a:extLst>
            </p:cNvPr>
            <p:cNvSpPr/>
            <p:nvPr/>
          </p:nvSpPr>
          <p:spPr>
            <a:xfrm>
              <a:off x="2922788" y="1091682"/>
              <a:ext cx="4824536" cy="79208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de-DE" sz="4400" dirty="0">
                  <a:solidFill>
                    <a:prstClr val="white"/>
                  </a:solidFill>
                  <a:latin typeface="Calibri" panose="020F0502020204030204"/>
                </a:rPr>
                <a:t>und Technik</a:t>
              </a:r>
            </a:p>
          </p:txBody>
        </p:sp>
        <p:sp>
          <p:nvSpPr>
            <p:cNvPr id="30" name="Pfeil nach unten 10">
              <a:extLst>
                <a:ext uri="{FF2B5EF4-FFF2-40B4-BE49-F238E27FC236}">
                  <a16:creationId xmlns:a16="http://schemas.microsoft.com/office/drawing/2014/main" id="{4DE4D682-C09D-44FE-B955-70376502C474}"/>
                </a:ext>
              </a:extLst>
            </p:cNvPr>
            <p:cNvSpPr/>
            <p:nvPr/>
          </p:nvSpPr>
          <p:spPr>
            <a:xfrm rot="10800000">
              <a:off x="5581406" y="346356"/>
              <a:ext cx="648072" cy="780997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EDAD9A0B-DD0E-4DD6-85EA-06864BD2E808}"/>
              </a:ext>
            </a:extLst>
          </p:cNvPr>
          <p:cNvGrpSpPr/>
          <p:nvPr/>
        </p:nvGrpSpPr>
        <p:grpSpPr>
          <a:xfrm>
            <a:off x="2638076" y="2257534"/>
            <a:ext cx="1411274" cy="4546138"/>
            <a:chOff x="779476" y="1769593"/>
            <a:chExt cx="1645985" cy="4546138"/>
          </a:xfrm>
        </p:grpSpPr>
        <p:sp>
          <p:nvSpPr>
            <p:cNvPr id="32" name="Richtungspfeil 46">
              <a:extLst>
                <a:ext uri="{FF2B5EF4-FFF2-40B4-BE49-F238E27FC236}">
                  <a16:creationId xmlns:a16="http://schemas.microsoft.com/office/drawing/2014/main" id="{ACF34125-94C1-48A9-BF13-6D02C5EAB00C}"/>
                </a:ext>
              </a:extLst>
            </p:cNvPr>
            <p:cNvSpPr/>
            <p:nvPr/>
          </p:nvSpPr>
          <p:spPr>
            <a:xfrm rot="16200000">
              <a:off x="-314909" y="3287157"/>
              <a:ext cx="3389733" cy="361052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 defTabSz="457200"/>
              <a:r>
                <a:rPr lang="de-DE" sz="2000" dirty="0" err="1">
                  <a:solidFill>
                    <a:prstClr val="white"/>
                  </a:solidFill>
                  <a:latin typeface="Calibri" panose="020F0502020204030204"/>
                </a:rPr>
                <a:t>Bio</a:t>
              </a:r>
              <a:endParaRPr lang="de-DE" sz="20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ichtungspfeil 47">
              <a:extLst>
                <a:ext uri="{FF2B5EF4-FFF2-40B4-BE49-F238E27FC236}">
                  <a16:creationId xmlns:a16="http://schemas.microsoft.com/office/drawing/2014/main" id="{96B8B145-DDFF-4484-9E22-402E748B880F}"/>
                </a:ext>
              </a:extLst>
            </p:cNvPr>
            <p:cNvSpPr/>
            <p:nvPr/>
          </p:nvSpPr>
          <p:spPr>
            <a:xfrm rot="16200000">
              <a:off x="839536" y="3010219"/>
              <a:ext cx="2823328" cy="348520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 defTabSz="457200"/>
              <a:r>
                <a:rPr lang="de-DE" sz="2000" dirty="0">
                  <a:solidFill>
                    <a:prstClr val="white"/>
                  </a:solidFill>
                  <a:latin typeface="Calibri" panose="020F0502020204030204"/>
                </a:rPr>
                <a:t>Chemie</a:t>
              </a:r>
            </a:p>
          </p:txBody>
        </p:sp>
        <p:sp>
          <p:nvSpPr>
            <p:cNvPr id="34" name="Richtungspfeil 48">
              <a:extLst>
                <a:ext uri="{FF2B5EF4-FFF2-40B4-BE49-F238E27FC236}">
                  <a16:creationId xmlns:a16="http://schemas.microsoft.com/office/drawing/2014/main" id="{8A5C26CB-1D46-444C-849D-FD435EFA82D9}"/>
                </a:ext>
              </a:extLst>
            </p:cNvPr>
            <p:cNvSpPr/>
            <p:nvPr/>
          </p:nvSpPr>
          <p:spPr>
            <a:xfrm rot="16200000">
              <a:off x="117578" y="3287157"/>
              <a:ext cx="3389733" cy="361050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 defTabSz="457200"/>
              <a:r>
                <a:rPr lang="de-DE" sz="2000" dirty="0">
                  <a:solidFill>
                    <a:prstClr val="white"/>
                  </a:solidFill>
                  <a:latin typeface="Calibri" panose="020F0502020204030204"/>
                </a:rPr>
                <a:t>Physik</a:t>
              </a: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29C3201F-3D34-45C6-87AD-D689891D28E5}"/>
                </a:ext>
              </a:extLst>
            </p:cNvPr>
            <p:cNvSpPr/>
            <p:nvPr/>
          </p:nvSpPr>
          <p:spPr>
            <a:xfrm rot="16200000">
              <a:off x="1269193" y="5159463"/>
              <a:ext cx="1086506" cy="1226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 defTabSz="457200"/>
              <a:r>
                <a:rPr lang="de-DE" sz="2000" dirty="0">
                  <a:solidFill>
                    <a:prstClr val="white"/>
                  </a:solidFill>
                  <a:latin typeface="Calibri" panose="020F0502020204030204"/>
                </a:rPr>
                <a:t>BNT</a:t>
              </a:r>
            </a:p>
          </p:txBody>
        </p:sp>
        <p:sp>
          <p:nvSpPr>
            <p:cNvPr id="36" name="Richtungspfeil 30">
              <a:extLst>
                <a:ext uri="{FF2B5EF4-FFF2-40B4-BE49-F238E27FC236}">
                  <a16:creationId xmlns:a16="http://schemas.microsoft.com/office/drawing/2014/main" id="{AA523422-F92F-4348-A83B-ABAA4CCABD37}"/>
                </a:ext>
              </a:extLst>
            </p:cNvPr>
            <p:cNvSpPr/>
            <p:nvPr/>
          </p:nvSpPr>
          <p:spPr>
            <a:xfrm rot="16200000">
              <a:off x="-1313883" y="3862952"/>
              <a:ext cx="4535238" cy="348520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 defTabSz="457200"/>
              <a:r>
                <a:rPr lang="de-DE" sz="2000" dirty="0">
                  <a:solidFill>
                    <a:prstClr val="white"/>
                  </a:solidFill>
                  <a:latin typeface="Calibri" panose="020F0502020204030204"/>
                </a:rPr>
                <a:t>Geographie</a:t>
              </a:r>
            </a:p>
          </p:txBody>
        </p: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A246C79D-7193-4891-96C4-1F1B61E426B1}"/>
              </a:ext>
            </a:extLst>
          </p:cNvPr>
          <p:cNvSpPr txBox="1"/>
          <p:nvPr/>
        </p:nvSpPr>
        <p:spPr>
          <a:xfrm>
            <a:off x="7963571" y="3738024"/>
            <a:ext cx="250102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Profilfach kannst du ab Klasse 9 wählen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8A1C3FA-ADA5-40E7-9D40-B48019C9CCBE}"/>
              </a:ext>
            </a:extLst>
          </p:cNvPr>
          <p:cNvSpPr txBox="1"/>
          <p:nvPr/>
        </p:nvSpPr>
        <p:spPr>
          <a:xfrm>
            <a:off x="8006851" y="4806051"/>
            <a:ext cx="250102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NwT-1 sogar schon ab Klasse 7</a:t>
            </a:r>
            <a:endParaRPr lang="de-D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5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ige Legende 75">
            <a:extLst>
              <a:ext uri="{FF2B5EF4-FFF2-40B4-BE49-F238E27FC236}">
                <a16:creationId xmlns:a16="http://schemas.microsoft.com/office/drawing/2014/main" id="{A25C7CB8-4630-4833-8EE7-F6A82C6BC98E}"/>
              </a:ext>
            </a:extLst>
          </p:cNvPr>
          <p:cNvSpPr/>
          <p:nvPr/>
        </p:nvSpPr>
        <p:spPr>
          <a:xfrm>
            <a:off x="7412038" y="1764625"/>
            <a:ext cx="3494839" cy="648759"/>
          </a:xfrm>
          <a:prstGeom prst="wedgeRectCallout">
            <a:avLst>
              <a:gd name="adj1" fmla="val -37324"/>
              <a:gd name="adj2" fmla="val 409347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 dirty="0">
                <a:solidFill>
                  <a:prstClr val="white"/>
                </a:solidFill>
                <a:latin typeface="Calibri" panose="020F0502020204030204"/>
              </a:rPr>
              <a:t>Ohne Energie geht nichts…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82709" y="707090"/>
            <a:ext cx="828130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4000" dirty="0" err="1">
                <a:solidFill>
                  <a:schemeClr val="tx1"/>
                </a:solidFill>
              </a:rPr>
              <a:t>NwT</a:t>
            </a:r>
            <a:r>
              <a:rPr lang="de-DE" sz="4000" dirty="0">
                <a:solidFill>
                  <a:schemeClr val="tx1"/>
                </a:solidFill>
              </a:rPr>
              <a:t> – wie sieht der Unterricht aus?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AA12446-940C-4E8B-B178-EF2CAE432C99}"/>
              </a:ext>
            </a:extLst>
          </p:cNvPr>
          <p:cNvGrpSpPr/>
          <p:nvPr/>
        </p:nvGrpSpPr>
        <p:grpSpPr>
          <a:xfrm>
            <a:off x="1343473" y="4571010"/>
            <a:ext cx="10163419" cy="4024704"/>
            <a:chOff x="-275365" y="5556135"/>
            <a:chExt cx="10163419" cy="402470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0150498-7DFC-4A38-99D9-645317615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5365" y="5592681"/>
              <a:ext cx="6068565" cy="3988158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6584ED1-21A1-42FD-BDB3-93396672D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554324" y="5556135"/>
              <a:ext cx="4333730" cy="3988158"/>
            </a:xfrm>
            <a:prstGeom prst="rect">
              <a:avLst/>
            </a:prstGeom>
          </p:spPr>
        </p:pic>
      </p:grpSp>
      <p:sp>
        <p:nvSpPr>
          <p:cNvPr id="16" name="Rechteckige Legende 75">
            <a:extLst>
              <a:ext uri="{FF2B5EF4-FFF2-40B4-BE49-F238E27FC236}">
                <a16:creationId xmlns:a16="http://schemas.microsoft.com/office/drawing/2014/main" id="{C3C308C2-8C0E-473A-B4E9-EE268A587A5B}"/>
              </a:ext>
            </a:extLst>
          </p:cNvPr>
          <p:cNvSpPr/>
          <p:nvPr/>
        </p:nvSpPr>
        <p:spPr>
          <a:xfrm>
            <a:off x="1020638" y="1886635"/>
            <a:ext cx="4556766" cy="1451381"/>
          </a:xfrm>
          <a:prstGeom prst="wedgeRectCallout">
            <a:avLst>
              <a:gd name="adj1" fmla="val 54442"/>
              <a:gd name="adj2" fmla="val 164297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b="1" dirty="0">
                <a:solidFill>
                  <a:prstClr val="white"/>
                </a:solidFill>
                <a:latin typeface="Calibri" panose="020F0502020204030204"/>
              </a:rPr>
              <a:t>Jedes Schuljahr führen wir in einer Gruppe mindestens ein Konstruktionsprojekt durch. Das macht Spaß, ist aber auch viel Arbeit und erfordert eine gute Organisation!</a:t>
            </a:r>
          </a:p>
        </p:txBody>
      </p:sp>
      <p:sp>
        <p:nvSpPr>
          <p:cNvPr id="17" name="Rechteckige Legende 75">
            <a:extLst>
              <a:ext uri="{FF2B5EF4-FFF2-40B4-BE49-F238E27FC236}">
                <a16:creationId xmlns:a16="http://schemas.microsoft.com/office/drawing/2014/main" id="{53E662E4-9198-4FD2-9FA9-1766A375D24D}"/>
              </a:ext>
            </a:extLst>
          </p:cNvPr>
          <p:cNvSpPr/>
          <p:nvPr/>
        </p:nvSpPr>
        <p:spPr>
          <a:xfrm>
            <a:off x="1703512" y="3602160"/>
            <a:ext cx="3191018" cy="968851"/>
          </a:xfrm>
          <a:prstGeom prst="wedgeRectCallout">
            <a:avLst>
              <a:gd name="adj1" fmla="val -6794"/>
              <a:gd name="adj2" fmla="val 71590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 dirty="0">
                <a:solidFill>
                  <a:prstClr val="white"/>
                </a:solidFill>
                <a:latin typeface="Calibri" panose="020F0502020204030204"/>
              </a:rPr>
              <a:t>Wir sind oft im Werkraum und dürfen viel praktisch arbeiten.</a:t>
            </a:r>
          </a:p>
        </p:txBody>
      </p:sp>
      <p:sp>
        <p:nvSpPr>
          <p:cNvPr id="18" name="Rechteckige Legende 75">
            <a:extLst>
              <a:ext uri="{FF2B5EF4-FFF2-40B4-BE49-F238E27FC236}">
                <a16:creationId xmlns:a16="http://schemas.microsoft.com/office/drawing/2014/main" id="{CF59158F-19F7-428C-86E2-B9F1F5E543D4}"/>
              </a:ext>
            </a:extLst>
          </p:cNvPr>
          <p:cNvSpPr/>
          <p:nvPr/>
        </p:nvSpPr>
        <p:spPr>
          <a:xfrm>
            <a:off x="5701963" y="2800747"/>
            <a:ext cx="3191018" cy="906191"/>
          </a:xfrm>
          <a:prstGeom prst="wedgeRectCallout">
            <a:avLst>
              <a:gd name="adj1" fmla="val -16612"/>
              <a:gd name="adj2" fmla="val 155509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 dirty="0">
                <a:solidFill>
                  <a:prstClr val="white"/>
                </a:solidFill>
                <a:latin typeface="Calibri" panose="020F0502020204030204"/>
              </a:rPr>
              <a:t>Programmieren mit einem Mikrocontroller ist super!</a:t>
            </a:r>
          </a:p>
        </p:txBody>
      </p:sp>
      <p:sp>
        <p:nvSpPr>
          <p:cNvPr id="19" name="Rechteckige Legende 75">
            <a:extLst>
              <a:ext uri="{FF2B5EF4-FFF2-40B4-BE49-F238E27FC236}">
                <a16:creationId xmlns:a16="http://schemas.microsoft.com/office/drawing/2014/main" id="{46FB19CA-42C4-4AB1-B96F-88BA06964479}"/>
              </a:ext>
            </a:extLst>
          </p:cNvPr>
          <p:cNvSpPr/>
          <p:nvPr/>
        </p:nvSpPr>
        <p:spPr>
          <a:xfrm>
            <a:off x="8864265" y="3329495"/>
            <a:ext cx="2642628" cy="736863"/>
          </a:xfrm>
          <a:prstGeom prst="wedgeRectCallout">
            <a:avLst>
              <a:gd name="adj1" fmla="val 1927"/>
              <a:gd name="adj2" fmla="val 166908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b="1" dirty="0">
                <a:solidFill>
                  <a:prstClr val="white"/>
                </a:solidFill>
                <a:latin typeface="Calibri" panose="020F0502020204030204"/>
              </a:rPr>
              <a:t>Das Thema Forschen wird groß geschrieben.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79BAF4-850F-4B36-93C2-D2F97869C446}"/>
              </a:ext>
            </a:extLst>
          </p:cNvPr>
          <p:cNvSpPr txBox="1"/>
          <p:nvPr/>
        </p:nvSpPr>
        <p:spPr>
          <a:xfrm>
            <a:off x="2207568" y="5561809"/>
            <a:ext cx="7996894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 allem der 3D-Druck und die CNC-Fräse als innovative Technologie darf in dem technikgeprägten Fach </a:t>
            </a:r>
            <a:r>
              <a:rPr lang="de-DE" sz="2000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NwT</a:t>
            </a:r>
            <a:r>
              <a:rPr lang="de-DE" sz="20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nicht fehlen …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7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7" grpId="0" animBg="1"/>
      <p:bldP spid="18" grpId="0" animBg="1"/>
      <p:bldP spid="19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, Monitor, Computer, Schreibtisch enthält.&#10;&#10;Automatisch generierte Beschreibung">
            <a:extLst>
              <a:ext uri="{FF2B5EF4-FFF2-40B4-BE49-F238E27FC236}">
                <a16:creationId xmlns:a16="http://schemas.microsoft.com/office/drawing/2014/main" id="{9D09B80E-670E-4287-9ECB-D05DA3A8B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666880"/>
            <a:ext cx="3959689" cy="213347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83432" y="701429"/>
            <a:ext cx="6419056" cy="1143000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>
                <a:solidFill>
                  <a:schemeClr val="tx1"/>
                </a:solidFill>
              </a:rPr>
              <a:t>NwT</a:t>
            </a:r>
            <a:endParaRPr lang="de-DE" sz="4000" dirty="0">
              <a:solidFill>
                <a:schemeClr val="tx1"/>
              </a:solidFill>
            </a:endParaRPr>
          </a:p>
        </p:txBody>
      </p:sp>
      <p:pic>
        <p:nvPicPr>
          <p:cNvPr id="3" name="Grafik 2" descr="Ein Bild, das drinnen, Tisch, sitzend, übertroffen enthält.&#10;&#10;Automatisch generierte Beschreibung">
            <a:extLst>
              <a:ext uri="{FF2B5EF4-FFF2-40B4-BE49-F238E27FC236}">
                <a16:creationId xmlns:a16="http://schemas.microsoft.com/office/drawing/2014/main" id="{08988462-8D20-4E25-86B3-FA195A1D7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43" y="1685256"/>
            <a:ext cx="3184011" cy="2603437"/>
          </a:xfrm>
          <a:prstGeom prst="rect">
            <a:avLst/>
          </a:prstGeom>
        </p:spPr>
      </p:pic>
      <p:pic>
        <p:nvPicPr>
          <p:cNvPr id="13" name="Grafik 12" descr="Ein Bild, das Tisch, sitzend, Glas, Computer enthält.&#10;&#10;Automatisch generierte Beschreibung">
            <a:extLst>
              <a:ext uri="{FF2B5EF4-FFF2-40B4-BE49-F238E27FC236}">
                <a16:creationId xmlns:a16="http://schemas.microsoft.com/office/drawing/2014/main" id="{11015042-1C6B-45C0-93D5-7A1372BBF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8" y="3920910"/>
            <a:ext cx="3844476" cy="2540420"/>
          </a:xfrm>
          <a:prstGeom prst="rect">
            <a:avLst/>
          </a:prstGeom>
        </p:spPr>
      </p:pic>
      <p:pic>
        <p:nvPicPr>
          <p:cNvPr id="6" name="Grafik 5" descr="Ein Bild, das groß, stehend, weiß, fliegend enthält.&#10;&#10;Automatisch generierte Beschreibung">
            <a:extLst>
              <a:ext uri="{FF2B5EF4-FFF2-40B4-BE49-F238E27FC236}">
                <a16:creationId xmlns:a16="http://schemas.microsoft.com/office/drawing/2014/main" id="{003CD20E-BFCE-4AE1-82EC-F005CDB5AB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25633" r="12201" b="24929"/>
          <a:stretch/>
        </p:blipFill>
        <p:spPr>
          <a:xfrm>
            <a:off x="8060811" y="4487042"/>
            <a:ext cx="3261674" cy="210372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77BBDC6-8BF7-4E93-8133-FB47F324613A}"/>
              </a:ext>
            </a:extLst>
          </p:cNvPr>
          <p:cNvSpPr txBox="1"/>
          <p:nvPr/>
        </p:nvSpPr>
        <p:spPr>
          <a:xfrm>
            <a:off x="5032748" y="3432601"/>
            <a:ext cx="2778112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 möchtest noch mehr erfahren? Dann klicke hier:</a:t>
            </a:r>
          </a:p>
          <a:p>
            <a:r>
              <a:rPr lang="de-DE" dirty="0">
                <a:latin typeface="+mn-lt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https://www.flashforge.com/product-detail/3</a:t>
            </a:r>
            <a:endParaRPr lang="de-DE" dirty="0">
              <a:latin typeface="+mn-lt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7E290E-6DF2-43D4-A2E4-E393F6C70690}"/>
              </a:ext>
            </a:extLst>
          </p:cNvPr>
          <p:cNvSpPr txBox="1"/>
          <p:nvPr/>
        </p:nvSpPr>
        <p:spPr>
          <a:xfrm>
            <a:off x="954328" y="3407002"/>
            <a:ext cx="200894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CAD-Programm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68B746A-2407-4AFB-BBFD-EB4C0F2411F4}"/>
              </a:ext>
            </a:extLst>
          </p:cNvPr>
          <p:cNvSpPr txBox="1"/>
          <p:nvPr/>
        </p:nvSpPr>
        <p:spPr>
          <a:xfrm>
            <a:off x="6455729" y="5876865"/>
            <a:ext cx="2267744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los geht´s mit dem 3D-Druck!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4C4AE9D-18B3-4DD1-B77C-27E29224E7F3}"/>
              </a:ext>
            </a:extLst>
          </p:cNvPr>
          <p:cNvSpPr txBox="1"/>
          <p:nvPr/>
        </p:nvSpPr>
        <p:spPr>
          <a:xfrm>
            <a:off x="954328" y="6061554"/>
            <a:ext cx="200894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3D-Drucker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79BAF4-850F-4B36-93C2-D2F97869C446}"/>
              </a:ext>
            </a:extLst>
          </p:cNvPr>
          <p:cNvSpPr txBox="1"/>
          <p:nvPr/>
        </p:nvSpPr>
        <p:spPr>
          <a:xfrm>
            <a:off x="5231904" y="1744609"/>
            <a:ext cx="3522054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Klasse 10b hat zum Beispiel dieses Schuljahr eigene Figuren mit einem CAD-Programm konstruiert und diese gedruckt!</a:t>
            </a:r>
            <a:endParaRPr lang="de-DE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2073875-9574-4F82-96BD-098B478D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003" y="1674637"/>
            <a:ext cx="2640273" cy="279313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57131" y="693359"/>
            <a:ext cx="6419056" cy="1143000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>
                <a:solidFill>
                  <a:schemeClr val="tx1"/>
                </a:solidFill>
              </a:rPr>
              <a:t>NwT</a:t>
            </a:r>
            <a:endParaRPr lang="de-DE" sz="4000" dirty="0">
              <a:solidFill>
                <a:schemeClr val="tx1"/>
              </a:solidFill>
            </a:endParaRPr>
          </a:p>
        </p:txBody>
      </p:sp>
      <p:pic>
        <p:nvPicPr>
          <p:cNvPr id="6" name="Grafik 5" descr="Ein Bild, das Elektronik, Schaltkreis enthält.&#10;&#10;Automatisch generierte Beschreibung">
            <a:extLst>
              <a:ext uri="{FF2B5EF4-FFF2-40B4-BE49-F238E27FC236}">
                <a16:creationId xmlns:a16="http://schemas.microsoft.com/office/drawing/2014/main" id="{E13E0BCF-2123-44B8-B78E-E772EAA0E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17" y="4663898"/>
            <a:ext cx="3128556" cy="17688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D11825-C58C-48F0-A124-B34D18CF6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26" y="1711994"/>
            <a:ext cx="988297" cy="19601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2BAA62-02CD-48C2-8839-FFA90373B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127" y="1674637"/>
            <a:ext cx="3909695" cy="350265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1BF2A28-E414-4445-9292-BE7EE22C19F4}"/>
              </a:ext>
            </a:extLst>
          </p:cNvPr>
          <p:cNvSpPr txBox="1"/>
          <p:nvPr/>
        </p:nvSpPr>
        <p:spPr>
          <a:xfrm>
            <a:off x="6147128" y="2477497"/>
            <a:ext cx="247102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Du interessierst dich für das Programmieren?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err="1">
                <a:solidFill>
                  <a:schemeClr val="bg1"/>
                </a:solidFill>
                <a:latin typeface="Calibri"/>
              </a:rPr>
              <a:t>Wi</a:t>
            </a:r>
            <a:r>
              <a:rPr lang="de-DE" dirty="0">
                <a:solidFill>
                  <a:schemeClr val="bg1"/>
                </a:solidFill>
                <a:latin typeface="Calibri"/>
              </a:rPr>
              <a:t>e wäre es mit einem selbst programmierten Schere-Stein-Papier Spiel?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2224764-0581-4AD7-BB93-E4543E666022}"/>
              </a:ext>
            </a:extLst>
          </p:cNvPr>
          <p:cNvSpPr txBox="1"/>
          <p:nvPr/>
        </p:nvSpPr>
        <p:spPr>
          <a:xfrm>
            <a:off x="753435" y="5373425"/>
            <a:ext cx="77154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+mn-lt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Dich interessiert was der Mikrocontroller sonst noch so kann?</a:t>
            </a:r>
          </a:p>
          <a:p>
            <a:r>
              <a:rPr lang="de-DE" dirty="0">
                <a:latin typeface="+mn-lt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https://youtu.be/cA3EhtKy6eQ</a:t>
            </a:r>
            <a:endParaRPr lang="de-DE" dirty="0">
              <a:latin typeface="+mn-lt"/>
              <a:cs typeface="Arial" panose="020B0604020202020204" pitchFamily="34" charset="0"/>
            </a:endParaRPr>
          </a:p>
          <a:p>
            <a:r>
              <a:rPr lang="de-DE" dirty="0">
                <a:latin typeface="+mn-lt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https://www.siemens-gymnasium-berlin.de/arduino-projekt-retro-music-player</a:t>
            </a:r>
            <a:endParaRPr lang="de-DE" dirty="0">
              <a:latin typeface="+mn-lt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BFD4915-44F4-487F-AD21-F8B11404E421}"/>
              </a:ext>
            </a:extLst>
          </p:cNvPr>
          <p:cNvSpPr txBox="1"/>
          <p:nvPr/>
        </p:nvSpPr>
        <p:spPr>
          <a:xfrm>
            <a:off x="5396542" y="1702972"/>
            <a:ext cx="202015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Der Programmcode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5B21201-7FC0-4990-992D-47C0877E7F6A}"/>
              </a:ext>
            </a:extLst>
          </p:cNvPr>
          <p:cNvSpPr txBox="1"/>
          <p:nvPr/>
        </p:nvSpPr>
        <p:spPr>
          <a:xfrm>
            <a:off x="6197976" y="4467768"/>
            <a:ext cx="202015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Das ist der Mikrocontroller</a:t>
            </a:r>
          </a:p>
        </p:txBody>
      </p:sp>
      <p:sp>
        <p:nvSpPr>
          <p:cNvPr id="5" name="Pfeil: nach oben 4">
            <a:extLst>
              <a:ext uri="{FF2B5EF4-FFF2-40B4-BE49-F238E27FC236}">
                <a16:creationId xmlns:a16="http://schemas.microsoft.com/office/drawing/2014/main" id="{FD5FD3F6-F099-4AAB-ABDD-B746FFCB3081}"/>
              </a:ext>
            </a:extLst>
          </p:cNvPr>
          <p:cNvSpPr/>
          <p:nvPr/>
        </p:nvSpPr>
        <p:spPr>
          <a:xfrm rot="14475322">
            <a:off x="4777058" y="1785666"/>
            <a:ext cx="394725" cy="6121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oben 16">
            <a:extLst>
              <a:ext uri="{FF2B5EF4-FFF2-40B4-BE49-F238E27FC236}">
                <a16:creationId xmlns:a16="http://schemas.microsoft.com/office/drawing/2014/main" id="{360AFFF2-79A5-48E1-95F7-D21FF8824368}"/>
              </a:ext>
            </a:extLst>
          </p:cNvPr>
          <p:cNvSpPr/>
          <p:nvPr/>
        </p:nvSpPr>
        <p:spPr>
          <a:xfrm rot="6605061">
            <a:off x="8169820" y="4471943"/>
            <a:ext cx="394725" cy="6121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331DE2-4CE2-4782-AF7D-8070860971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4655" y="2756582"/>
            <a:ext cx="1174271" cy="1489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  <p:bldP spid="16" grpId="0" animBg="1"/>
      <p:bldP spid="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11424" y="729503"/>
            <a:ext cx="6419056" cy="1143000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>
                <a:solidFill>
                  <a:schemeClr val="tx1"/>
                </a:solidFill>
              </a:rPr>
              <a:t>NwT</a:t>
            </a:r>
            <a:endParaRPr lang="de-DE" sz="4000" dirty="0">
              <a:solidFill>
                <a:schemeClr val="tx1"/>
              </a:solidFill>
            </a:endParaRPr>
          </a:p>
        </p:txBody>
      </p:sp>
      <p:pic>
        <p:nvPicPr>
          <p:cNvPr id="3" name="Baukran">
            <a:hlinkClick r:id="" action="ppaction://media"/>
            <a:extLst>
              <a:ext uri="{FF2B5EF4-FFF2-40B4-BE49-F238E27FC236}">
                <a16:creationId xmlns:a16="http://schemas.microsoft.com/office/drawing/2014/main" id="{851F92A5-C412-47AF-A6E8-B2364F246D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8883" y="1872503"/>
            <a:ext cx="8121693" cy="456845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90F246C-9BFD-4A76-9EF2-05B806CEBE26}"/>
              </a:ext>
            </a:extLst>
          </p:cNvPr>
          <p:cNvSpPr txBox="1"/>
          <p:nvPr/>
        </p:nvSpPr>
        <p:spPr>
          <a:xfrm>
            <a:off x="983433" y="1896617"/>
            <a:ext cx="208241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Die Arbeit in der Holzwerkstatt am Beispiel des Baukrans in Klasse 9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684609-6502-46BF-B60D-ED8D7F9A4519}"/>
              </a:ext>
            </a:extLst>
          </p:cNvPr>
          <p:cNvSpPr txBox="1"/>
          <p:nvPr/>
        </p:nvSpPr>
        <p:spPr>
          <a:xfrm>
            <a:off x="1573341" y="5517625"/>
            <a:ext cx="149250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Klicke auf das Video, um es zu starten.</a:t>
            </a:r>
          </a:p>
        </p:txBody>
      </p:sp>
    </p:spTree>
    <p:extLst>
      <p:ext uri="{BB962C8B-B14F-4D97-AF65-F5344CB8AC3E}">
        <p14:creationId xmlns:p14="http://schemas.microsoft.com/office/powerpoint/2010/main" val="31845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11424" y="729098"/>
            <a:ext cx="6419056" cy="1143000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>
                <a:solidFill>
                  <a:schemeClr val="tx1"/>
                </a:solidFill>
              </a:rPr>
              <a:t>NwT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0" name="Foliennummernplatzhalter 1">
            <a:extLst>
              <a:ext uri="{FF2B5EF4-FFF2-40B4-BE49-F238E27FC236}">
                <a16:creationId xmlns:a16="http://schemas.microsoft.com/office/drawing/2014/main" id="{BE88532D-F87B-4DB6-A615-9FF7DB10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1600" y="6356352"/>
            <a:ext cx="2844800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5ECC76F6-9763-415B-B17F-F58D2AEEB3A4}" type="slidenum">
              <a:rPr lang="de-DE" sz="127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de-DE" sz="127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1BF2A28-E414-4445-9292-BE7EE22C19F4}"/>
              </a:ext>
            </a:extLst>
          </p:cNvPr>
          <p:cNvSpPr txBox="1"/>
          <p:nvPr/>
        </p:nvSpPr>
        <p:spPr>
          <a:xfrm>
            <a:off x="1051462" y="1739490"/>
            <a:ext cx="1808044" cy="3139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Du planst gerne und interessierst dich für Erneuerbare Energien?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In Klasse 11 planen die Schüler*innen mittels eines Planspiels ihre eigene </a:t>
            </a:r>
            <a:r>
              <a:rPr lang="de-DE" dirty="0" err="1">
                <a:solidFill>
                  <a:schemeClr val="bg1"/>
                </a:solidFill>
                <a:latin typeface="Calibri"/>
              </a:rPr>
              <a:t>Ökostadt</a:t>
            </a:r>
            <a:r>
              <a:rPr lang="de-DE" dirty="0">
                <a:solidFill>
                  <a:schemeClr val="bg1"/>
                </a:solidFill>
                <a:latin typeface="Calibri"/>
              </a:rPr>
              <a:t>.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B9A6DFF-C4C1-4696-BCA2-D0F49772F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689" y="1739490"/>
            <a:ext cx="4645514" cy="3488518"/>
          </a:xfrm>
          <a:prstGeom prst="rect">
            <a:avLst/>
          </a:prstGeom>
        </p:spPr>
      </p:pic>
      <p:pic>
        <p:nvPicPr>
          <p:cNvPr id="14" name="Grafik 13" descr="Ein Bild, das Zeichnung, Uhr, Schild enthält.&#10;&#10;Automatisch generierte Beschreibung">
            <a:extLst>
              <a:ext uri="{FF2B5EF4-FFF2-40B4-BE49-F238E27FC236}">
                <a16:creationId xmlns:a16="http://schemas.microsoft.com/office/drawing/2014/main" id="{63EB007B-6A6B-4205-BB5B-F85F21CD9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0014">
            <a:off x="2909741" y="2142342"/>
            <a:ext cx="1044061" cy="14103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95DC54D-F286-45FF-A2B8-BC5C962B4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965" y="1968109"/>
            <a:ext cx="1062066" cy="141879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D366BD7-631B-4D5F-99C1-5DA85F3BC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56801">
            <a:off x="4688607" y="1930974"/>
            <a:ext cx="1094652" cy="150196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370A403-7200-4029-8E40-39FCA2EBC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9851">
            <a:off x="5655385" y="2013997"/>
            <a:ext cx="1120640" cy="153212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A1FB491-8EAF-4D9E-BD39-80DC3FF79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201" y="5322104"/>
            <a:ext cx="2822847" cy="101715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E7AC2E5-B7E8-45A8-8D15-8B8B7BC44752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163239" y="5362264"/>
            <a:ext cx="537064" cy="56670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B4A0430-DCFA-49FD-871E-76C916F2BEE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859506" y="3936954"/>
            <a:ext cx="537064" cy="56670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9001100-8468-4259-B56C-43CD771DFDB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94" y="5038749"/>
            <a:ext cx="537064" cy="566709"/>
          </a:xfrm>
          <a:prstGeom prst="rect">
            <a:avLst/>
          </a:prstGeom>
          <a:noFill/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A76DA70-C128-476D-B46E-CB5220C4A64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41" y="4388285"/>
            <a:ext cx="545039" cy="566709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1A6A377-EF63-425A-892C-846D98E6A5DF}"/>
              </a:ext>
            </a:extLst>
          </p:cNvPr>
          <p:cNvPicPr/>
          <p:nvPr/>
        </p:nvPicPr>
        <p:blipFill rotWithShape="1">
          <a:blip r:embed="rId10"/>
          <a:srcRect l="7143" b="5063"/>
          <a:stretch/>
        </p:blipFill>
        <p:spPr bwMode="auto">
          <a:xfrm>
            <a:off x="2754156" y="5813430"/>
            <a:ext cx="545039" cy="566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D02363E-AC58-4A06-BD78-F8F0F9AEA9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5112" y="3187980"/>
            <a:ext cx="2764709" cy="316837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9B6D744-E99C-45B5-AE41-9425921167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7232" y="5322104"/>
            <a:ext cx="1155971" cy="12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11424" y="692696"/>
            <a:ext cx="6419056" cy="1143000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>
                <a:solidFill>
                  <a:schemeClr val="tx1"/>
                </a:solidFill>
              </a:rPr>
              <a:t>NwT</a:t>
            </a:r>
            <a:endParaRPr lang="de-DE" sz="4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101 2860 600 T">
            <a:extLst>
              <a:ext uri="{FF2B5EF4-FFF2-40B4-BE49-F238E27FC236}">
                <a16:creationId xmlns:a16="http://schemas.microsoft.com/office/drawing/2014/main" id="{F579F852-3360-4E4E-B6AB-BAAAFC77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709" y="1785984"/>
            <a:ext cx="3286029" cy="328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1646789-22D6-4439-B3E2-E7D7F98CB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85" y="1785985"/>
            <a:ext cx="3944454" cy="328602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4A0D1A-BE61-4C55-80B9-6C6F840B5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812" y="3638989"/>
            <a:ext cx="3456384" cy="277911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526DFD6-F2C3-4B84-848F-AADA5FAA3C37}"/>
              </a:ext>
            </a:extLst>
          </p:cNvPr>
          <p:cNvSpPr txBox="1"/>
          <p:nvPr/>
        </p:nvSpPr>
        <p:spPr>
          <a:xfrm>
            <a:off x="9840416" y="6420928"/>
            <a:ext cx="2696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ZPG2.nwt.schule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505B800-F564-400C-8A70-7E786A847D24}"/>
              </a:ext>
            </a:extLst>
          </p:cNvPr>
          <p:cNvSpPr txBox="1"/>
          <p:nvPr/>
        </p:nvSpPr>
        <p:spPr>
          <a:xfrm>
            <a:off x="5125000" y="1895045"/>
            <a:ext cx="241116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… in </a:t>
            </a:r>
            <a:r>
              <a:rPr lang="de-DE" dirty="0" err="1">
                <a:solidFill>
                  <a:schemeClr val="bg1"/>
                </a:solidFill>
                <a:latin typeface="Calibri"/>
              </a:rPr>
              <a:t>NwT</a:t>
            </a:r>
            <a:r>
              <a:rPr lang="de-DE" dirty="0">
                <a:solidFill>
                  <a:schemeClr val="bg1"/>
                </a:solidFill>
                <a:latin typeface="Calibri"/>
              </a:rPr>
              <a:t> gibt es noch vieles mehr zu entdecken! Wir hoffen der kleine Einblick hat dir gefallen </a:t>
            </a:r>
            <a:r>
              <a:rPr lang="de-DE" dirty="0">
                <a:solidFill>
                  <a:schemeClr val="bg1"/>
                </a:solidFill>
                <a:latin typeface="Calibri"/>
                <a:sym typeface="Wingdings" panose="05000000000000000000" pitchFamily="2" charset="2"/>
              </a:rPr>
              <a:t></a:t>
            </a:r>
            <a:endParaRPr lang="de-DE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2D6C805-3464-4F5E-ADD9-C0233B84A564}"/>
              </a:ext>
            </a:extLst>
          </p:cNvPr>
          <p:cNvSpPr txBox="1"/>
          <p:nvPr/>
        </p:nvSpPr>
        <p:spPr>
          <a:xfrm>
            <a:off x="1045985" y="4991914"/>
            <a:ext cx="2561131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Die Konstruktion einer Solarnachführung in Klasse 11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CEF9657-6BF0-4D92-A762-472124B43FA7}"/>
              </a:ext>
            </a:extLst>
          </p:cNvPr>
          <p:cNvSpPr txBox="1"/>
          <p:nvPr/>
        </p:nvSpPr>
        <p:spPr>
          <a:xfrm>
            <a:off x="9557031" y="4869160"/>
            <a:ext cx="1800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Kleine Projekte mit der CNC-Fräse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CEA69E3-399D-40F0-9B40-D6B78A758174}"/>
              </a:ext>
            </a:extLst>
          </p:cNvPr>
          <p:cNvSpPr txBox="1"/>
          <p:nvPr/>
        </p:nvSpPr>
        <p:spPr>
          <a:xfrm>
            <a:off x="6554097" y="6077087"/>
            <a:ext cx="314230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latin typeface="Calibri"/>
              </a:rPr>
              <a:t>Ein autonomer Fahrroboter in der Kursstufe</a:t>
            </a:r>
          </a:p>
        </p:txBody>
      </p:sp>
    </p:spTree>
    <p:extLst>
      <p:ext uri="{BB962C8B-B14F-4D97-AF65-F5344CB8AC3E}">
        <p14:creationId xmlns:p14="http://schemas.microsoft.com/office/powerpoint/2010/main" val="241658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11424" y="736308"/>
            <a:ext cx="6419056" cy="1143000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>
                <a:solidFill>
                  <a:schemeClr val="tx1"/>
                </a:solidFill>
              </a:rPr>
              <a:t>NwT</a:t>
            </a:r>
            <a:endParaRPr lang="de-DE" sz="4000" dirty="0">
              <a:solidFill>
                <a:schemeClr val="tx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8E1C99F-2AF9-429A-9978-732EF2B5AED6}"/>
              </a:ext>
            </a:extLst>
          </p:cNvPr>
          <p:cNvGrpSpPr/>
          <p:nvPr/>
        </p:nvGrpSpPr>
        <p:grpSpPr>
          <a:xfrm rot="21049252">
            <a:off x="-627364" y="3362804"/>
            <a:ext cx="5332110" cy="3526716"/>
            <a:chOff x="531366" y="3662629"/>
            <a:chExt cx="5013069" cy="3315699"/>
          </a:xfrm>
        </p:grpSpPr>
        <p:pic>
          <p:nvPicPr>
            <p:cNvPr id="6" name="Picture 12" descr="Bildergebnis fÃ¼r warum">
              <a:extLst>
                <a:ext uri="{FF2B5EF4-FFF2-40B4-BE49-F238E27FC236}">
                  <a16:creationId xmlns:a16="http://schemas.microsoft.com/office/drawing/2014/main" id="{EDAF3F94-DA35-4E05-9AAD-E2C83CD4A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35" b="99568" l="9914" r="89943">
                          <a14:foregroundMark x1="48994" y1="71706" x2="51724" y2="99568"/>
                          <a14:backgroundMark x1="55316" y1="32181" x2="55316" y2="32181"/>
                          <a14:backgroundMark x1="55316" y1="31749" x2="55316" y2="31749"/>
                          <a14:backgroundMark x1="55891" y1="31965" x2="55891" y2="31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9094">
              <a:off x="531366" y="3662629"/>
              <a:ext cx="4984291" cy="331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B75DD31-8989-475B-B593-92AC82A57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33334"/>
                </a:clrFrom>
                <a:clrTo>
                  <a:srgbClr val="333334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30544" y1="48070" x2="30544" y2="48070"/>
                          <a14:backgroundMark x1="31172" y1="48319" x2="30753" y2="46949"/>
                          <a14:backgroundMark x1="53556" y1="48443" x2="53556" y2="48443"/>
                          <a14:backgroundMark x1="53347" y1="46202" x2="52197" y2="52179"/>
                          <a14:backgroundMark x1="61925" y1="46077" x2="62238" y2="51308"/>
                          <a14:backgroundMark x1="45293" y1="48319" x2="45293" y2="48319"/>
                          <a14:backgroundMark x1="38180" y1="48443" x2="38180" y2="48443"/>
                          <a14:backgroundMark x1="38598" y1="46451" x2="38598" y2="48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3513">
              <a:off x="3339819" y="4022391"/>
              <a:ext cx="2204616" cy="1851785"/>
            </a:xfrm>
            <a:prstGeom prst="rect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D56A18ED-82BB-4D04-BD67-7BE26708A14E}"/>
              </a:ext>
            </a:extLst>
          </p:cNvPr>
          <p:cNvSpPr/>
          <p:nvPr/>
        </p:nvSpPr>
        <p:spPr>
          <a:xfrm>
            <a:off x="7248216" y="3230664"/>
            <a:ext cx="4104456" cy="10097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800" dirty="0">
                <a:solidFill>
                  <a:prstClr val="white"/>
                </a:solidFill>
                <a:latin typeface="Calibri" panose="020F0502020204030204"/>
              </a:rPr>
              <a:t>Sprache (Programmieren)lernen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885D8D-AF2E-4A62-9E91-07E21AFAE579}"/>
              </a:ext>
            </a:extLst>
          </p:cNvPr>
          <p:cNvSpPr/>
          <p:nvPr/>
        </p:nvSpPr>
        <p:spPr>
          <a:xfrm>
            <a:off x="7240101" y="5820601"/>
            <a:ext cx="4104456" cy="7264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800" dirty="0">
                <a:solidFill>
                  <a:prstClr val="white"/>
                </a:solidFill>
                <a:latin typeface="Calibri" panose="020F0502020204030204"/>
              </a:rPr>
              <a:t>gut in Mathe und Physik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FEDD3BE-47CF-47AC-8144-544E08CCF0C1}"/>
              </a:ext>
            </a:extLst>
          </p:cNvPr>
          <p:cNvSpPr/>
          <p:nvPr/>
        </p:nvSpPr>
        <p:spPr>
          <a:xfrm>
            <a:off x="7239064" y="2414718"/>
            <a:ext cx="4092803" cy="6882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800" dirty="0">
                <a:solidFill>
                  <a:prstClr val="white"/>
                </a:solidFill>
                <a:latin typeface="Calibri" panose="020F0502020204030204"/>
              </a:rPr>
              <a:t>selbstständig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2AA22EC-4FF3-4A9F-A91F-7B4C2F09CE5D}"/>
              </a:ext>
            </a:extLst>
          </p:cNvPr>
          <p:cNvSpPr/>
          <p:nvPr/>
        </p:nvSpPr>
        <p:spPr>
          <a:xfrm>
            <a:off x="7248216" y="4361913"/>
            <a:ext cx="4104456" cy="6427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800" dirty="0">
                <a:solidFill>
                  <a:prstClr val="white"/>
                </a:solidFill>
                <a:latin typeface="Calibri" panose="020F0502020204030204"/>
              </a:rPr>
              <a:t>konzentriert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1E45CED-984B-43C9-AC00-60A06B5BC00E}"/>
              </a:ext>
            </a:extLst>
          </p:cNvPr>
          <p:cNvSpPr/>
          <p:nvPr/>
        </p:nvSpPr>
        <p:spPr>
          <a:xfrm>
            <a:off x="7239063" y="1720279"/>
            <a:ext cx="4092803" cy="5744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800" dirty="0">
                <a:solidFill>
                  <a:prstClr val="white"/>
                </a:solidFill>
                <a:latin typeface="Calibri" panose="020F0502020204030204"/>
              </a:rPr>
              <a:t>neugierig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C845307-AD4D-4A5D-B97F-2017951E5241}"/>
              </a:ext>
            </a:extLst>
          </p:cNvPr>
          <p:cNvSpPr/>
          <p:nvPr/>
        </p:nvSpPr>
        <p:spPr>
          <a:xfrm>
            <a:off x="2495600" y="1695390"/>
            <a:ext cx="3435999" cy="7920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4400" dirty="0">
                <a:solidFill>
                  <a:prstClr val="white"/>
                </a:solidFill>
                <a:latin typeface="Calibri" panose="020F0502020204030204"/>
              </a:rPr>
              <a:t>Für wen?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E47B3D4-79B9-473B-8DAA-01A0C973F1DD}"/>
              </a:ext>
            </a:extLst>
          </p:cNvPr>
          <p:cNvSpPr/>
          <p:nvPr/>
        </p:nvSpPr>
        <p:spPr>
          <a:xfrm>
            <a:off x="7240101" y="5126163"/>
            <a:ext cx="4104456" cy="5744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800" dirty="0">
                <a:solidFill>
                  <a:prstClr val="white"/>
                </a:solidFill>
                <a:latin typeface="Calibri" panose="020F0502020204030204"/>
              </a:rPr>
              <a:t>praktisch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AF70054-09B2-471C-948F-33BF70450077}"/>
              </a:ext>
            </a:extLst>
          </p:cNvPr>
          <p:cNvSpPr/>
          <p:nvPr/>
        </p:nvSpPr>
        <p:spPr>
          <a:xfrm rot="21202992">
            <a:off x="3487654" y="4934868"/>
            <a:ext cx="3484050" cy="11161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6000" dirty="0">
                <a:solidFill>
                  <a:prstClr val="white"/>
                </a:solidFill>
                <a:latin typeface="Calibri" panose="020F0502020204030204"/>
              </a:rPr>
              <a:t>Danke</a:t>
            </a:r>
            <a:r>
              <a:rPr lang="de-DE" sz="60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</a:t>
            </a:r>
            <a:endParaRPr lang="de-DE" sz="60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16 -3.7037E-6 L 0.13203 -0.04791 " pathEditMode="relative" rAng="0" ptsTypes="AA">
                                      <p:cBhvr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Design HCG">
  <a:themeElements>
    <a:clrScheme name="HCGFarben">
      <a:dk1>
        <a:srgbClr val="0B2F46"/>
      </a:dk1>
      <a:lt1>
        <a:sysClr val="window" lastClr="FFFFFF"/>
      </a:lt1>
      <a:dk2>
        <a:srgbClr val="074263"/>
      </a:dk2>
      <a:lt2>
        <a:srgbClr val="FFFFFF"/>
      </a:lt2>
      <a:accent1>
        <a:srgbClr val="0B2F46"/>
      </a:accent1>
      <a:accent2>
        <a:srgbClr val="074263"/>
      </a:accent2>
      <a:accent3>
        <a:srgbClr val="4A7F9E"/>
      </a:accent3>
      <a:accent4>
        <a:srgbClr val="E5A623"/>
      </a:accent4>
      <a:accent5>
        <a:srgbClr val="F37148"/>
      </a:accent5>
      <a:accent6>
        <a:srgbClr val="BF3E26"/>
      </a:accent6>
      <a:hlink>
        <a:srgbClr val="4A7F9E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 HCG" id="{E84792C4-02EF-4E62-8549-20AF08576AA7}" vid="{E014207D-86C8-4BE4-9872-91913D6AA5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HCG</Template>
  <TotalTime>0</TotalTime>
  <Words>344</Words>
  <Application>Microsoft Office PowerPoint</Application>
  <PresentationFormat>Breitbild</PresentationFormat>
  <Paragraphs>65</Paragraphs>
  <Slides>9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Wingdings</vt:lpstr>
      <vt:lpstr>Design HCG</vt:lpstr>
      <vt:lpstr>Naturwissenschaft und Technik</vt:lpstr>
      <vt:lpstr>Das Fach NwT stellt sich vor!</vt:lpstr>
      <vt:lpstr>NwT – wie sieht der Unterricht aus?</vt:lpstr>
      <vt:lpstr>NwT</vt:lpstr>
      <vt:lpstr>NwT</vt:lpstr>
      <vt:lpstr>NwT</vt:lpstr>
      <vt:lpstr>NwT</vt:lpstr>
      <vt:lpstr>NwT</vt:lpstr>
      <vt:lpstr>NwT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Mathematik</dc:title>
  <dc:creator>Christina</dc:creator>
  <cp:lastModifiedBy>RIT</cp:lastModifiedBy>
  <cp:revision>24</cp:revision>
  <dcterms:created xsi:type="dcterms:W3CDTF">2020-12-19T13:48:09Z</dcterms:created>
  <dcterms:modified xsi:type="dcterms:W3CDTF">2022-01-28T15:47:45Z</dcterms:modified>
</cp:coreProperties>
</file>